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3"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387" autoAdjust="0"/>
  </p:normalViewPr>
  <p:slideViewPr>
    <p:cSldViewPr>
      <p:cViewPr varScale="1">
        <p:scale>
          <a:sx n="61" d="100"/>
          <a:sy n="61" d="100"/>
        </p:scale>
        <p:origin x="-13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AD2D97-E9BF-4F21-9D33-065FDE42B5D5}" type="datetimeFigureOut">
              <a:rPr lang="en-GB" smtClean="0"/>
              <a:t>05/12/2018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E88E88-7839-49AD-A6DF-A0D33B07E8EA}" type="slidenum">
              <a:rPr lang="en-GB" smtClean="0"/>
              <a:t>‹#›</a:t>
            </a:fld>
            <a:endParaRPr lang="en-GB"/>
          </a:p>
        </p:txBody>
      </p:sp>
    </p:spTree>
    <p:extLst>
      <p:ext uri="{BB962C8B-B14F-4D97-AF65-F5344CB8AC3E}">
        <p14:creationId xmlns:p14="http://schemas.microsoft.com/office/powerpoint/2010/main" val="3339614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presentation</a:t>
            </a:r>
            <a:r>
              <a:rPr lang="en-GB" baseline="0" dirty="0" smtClean="0"/>
              <a:t> provides an account of what is important in childhood adversity and trauma, and relates this to the famous ACE studies.</a:t>
            </a:r>
          </a:p>
          <a:p>
            <a:endParaRPr lang="en-GB" baseline="0" dirty="0" smtClean="0"/>
          </a:p>
          <a:p>
            <a:r>
              <a:rPr lang="en-GB" baseline="0" dirty="0" smtClean="0"/>
              <a:t>It is part of the training materials used in Highland Council and written by James McTaggart, Early Years Educational Psychologist – it is free to use with attribution.</a:t>
            </a:r>
            <a:endParaRPr lang="en-GB" dirty="0"/>
          </a:p>
        </p:txBody>
      </p:sp>
      <p:sp>
        <p:nvSpPr>
          <p:cNvPr id="4" name="Slide Number Placeholder 3"/>
          <p:cNvSpPr>
            <a:spLocks noGrp="1"/>
          </p:cNvSpPr>
          <p:nvPr>
            <p:ph type="sldNum" sz="quarter" idx="10"/>
          </p:nvPr>
        </p:nvSpPr>
        <p:spPr/>
        <p:txBody>
          <a:bodyPr/>
          <a:lstStyle/>
          <a:p>
            <a:fld id="{B0E88E88-7839-49AD-A6DF-A0D33B07E8EA}" type="slidenum">
              <a:rPr lang="en-GB" smtClean="0"/>
              <a:t>1</a:t>
            </a:fld>
            <a:endParaRPr lang="en-GB"/>
          </a:p>
        </p:txBody>
      </p:sp>
    </p:spTree>
    <p:extLst>
      <p:ext uri="{BB962C8B-B14F-4D97-AF65-F5344CB8AC3E}">
        <p14:creationId xmlns:p14="http://schemas.microsoft.com/office/powerpoint/2010/main" val="3130031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First off, we need a quick stress reaction – for fast survival</a:t>
            </a:r>
            <a:r>
              <a:rPr lang="en-GB" baseline="0" dirty="0" smtClean="0"/>
              <a:t> decisions</a:t>
            </a:r>
          </a:p>
          <a:p>
            <a:r>
              <a:rPr lang="en-GB" baseline="0" dirty="0" smtClean="0"/>
              <a:t>But this needs to be calibrated – so we have “just enough” arousal to cope with a situation.</a:t>
            </a:r>
          </a:p>
          <a:p>
            <a:r>
              <a:rPr lang="en-GB" baseline="0" dirty="0" smtClean="0"/>
              <a:t>Hot teapot is painful, but not life and death – so we need some stress, but not a lot</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3</a:t>
            </a:fld>
            <a:endParaRPr lang="en-GB"/>
          </a:p>
        </p:txBody>
      </p:sp>
    </p:spTree>
    <p:extLst>
      <p:ext uri="{BB962C8B-B14F-4D97-AF65-F5344CB8AC3E}">
        <p14:creationId xmlns:p14="http://schemas.microsoft.com/office/powerpoint/2010/main" val="3818644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Next, we need a menu</a:t>
            </a:r>
            <a:r>
              <a:rPr lang="en-GB" baseline="0" dirty="0" smtClean="0"/>
              <a:t> of actions in our head</a:t>
            </a:r>
          </a:p>
          <a:p>
            <a:r>
              <a:rPr lang="en-GB" baseline="0" dirty="0" smtClean="0"/>
              <a:t>If the only thing we know to do is to drop things, that’s what we do whatever the stress reaction.</a:t>
            </a:r>
          </a:p>
          <a:p>
            <a:r>
              <a:rPr lang="en-GB" baseline="0" dirty="0" smtClean="0"/>
              <a:t>This is important because often we talk about the stress system as though it is the only thing that matters for ACEs – not necessarily, as we will see.</a:t>
            </a:r>
          </a:p>
          <a:p>
            <a:r>
              <a:rPr lang="en-GB" baseline="0" dirty="0" smtClean="0"/>
              <a:t>But we are competent adults, so we know lots of actions – dropping, throwing, putting down gently, saying “ow </a:t>
            </a:r>
            <a:r>
              <a:rPr lang="en-GB" baseline="0" dirty="0" err="1" smtClean="0"/>
              <a:t>ow</a:t>
            </a:r>
            <a:r>
              <a:rPr lang="en-GB" baseline="0" dirty="0" smtClean="0"/>
              <a:t> </a:t>
            </a:r>
            <a:r>
              <a:rPr lang="en-GB" baseline="0" dirty="0" err="1" smtClean="0"/>
              <a:t>ow</a:t>
            </a:r>
            <a:r>
              <a:rPr lang="en-GB" baseline="0" dirty="0" smtClean="0"/>
              <a:t>” to help soothe, </a:t>
            </a:r>
            <a:r>
              <a:rPr lang="en-GB" baseline="0" dirty="0" err="1" smtClean="0"/>
              <a:t>etc</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4</a:t>
            </a:fld>
            <a:endParaRPr lang="en-GB"/>
          </a:p>
        </p:txBody>
      </p:sp>
    </p:spTree>
    <p:extLst>
      <p:ext uri="{BB962C8B-B14F-4D97-AF65-F5344CB8AC3E}">
        <p14:creationId xmlns:p14="http://schemas.microsoft.com/office/powerpoint/2010/main" val="1967392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no point having those actions as alternative unless we can stop the reflex</a:t>
            </a:r>
            <a:r>
              <a:rPr lang="en-GB" baseline="0" dirty="0" smtClean="0"/>
              <a:t> response to drop</a:t>
            </a:r>
          </a:p>
          <a:p>
            <a:r>
              <a:rPr lang="en-GB" baseline="0" dirty="0" smtClean="0"/>
              <a:t>So we need to be able to “inhibit” the actions we don’t want – and we need to be able to control our muscle actions.</a:t>
            </a:r>
          </a:p>
          <a:p>
            <a:r>
              <a:rPr lang="en-GB" baseline="0" dirty="0" smtClean="0"/>
              <a:t>These systems have various names – in my discipline we’d call it “executive function” – what enables us to plan, stop and start, </a:t>
            </a:r>
            <a:r>
              <a:rPr lang="en-GB" baseline="0" dirty="0" err="1" smtClean="0"/>
              <a:t>etc</a:t>
            </a:r>
            <a:endParaRPr lang="en-GB" baseline="0" dirty="0" smtClean="0"/>
          </a:p>
          <a:p>
            <a:r>
              <a:rPr lang="en-GB" baseline="0" dirty="0" smtClean="0"/>
              <a:t>Without strong executive function, we will tend to do the instinctive stress behaviours more often, or even act more randomly</a:t>
            </a:r>
          </a:p>
          <a:p>
            <a:r>
              <a:rPr lang="en-GB" baseline="0" dirty="0" smtClean="0"/>
              <a:t>We might really intend to put the teapot down carefully, but end up dropping it because our inhibitory ability is too weak</a:t>
            </a:r>
          </a:p>
          <a:p>
            <a:r>
              <a:rPr lang="en-GB" baseline="0" dirty="0" smtClean="0"/>
              <a:t>Trauma and adversity affects the development of these systems in subtle ways, including how we unconsciously assess the likely reward value of different actions</a:t>
            </a:r>
          </a:p>
        </p:txBody>
      </p:sp>
      <p:sp>
        <p:nvSpPr>
          <p:cNvPr id="4" name="Slide Number Placeholder 3"/>
          <p:cNvSpPr>
            <a:spLocks noGrp="1"/>
          </p:cNvSpPr>
          <p:nvPr>
            <p:ph type="sldNum" sz="quarter" idx="10"/>
          </p:nvPr>
        </p:nvSpPr>
        <p:spPr/>
        <p:txBody>
          <a:bodyPr/>
          <a:lstStyle/>
          <a:p>
            <a:fld id="{780EDBFE-2AF5-4899-92BA-AFA66325038F}" type="slidenum">
              <a:rPr lang="en-GB" smtClean="0"/>
              <a:t>5</a:t>
            </a:fld>
            <a:endParaRPr lang="en-GB"/>
          </a:p>
        </p:txBody>
      </p:sp>
    </p:spTree>
    <p:extLst>
      <p:ext uri="{BB962C8B-B14F-4D97-AF65-F5344CB8AC3E}">
        <p14:creationId xmlns:p14="http://schemas.microsoft.com/office/powerpoint/2010/main" val="2112728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Still not there, though</a:t>
            </a:r>
            <a:r>
              <a:rPr lang="en-GB" baseline="0" dirty="0" smtClean="0"/>
              <a:t> – even more brain is involved!</a:t>
            </a:r>
          </a:p>
          <a:p>
            <a:r>
              <a:rPr lang="en-GB" baseline="0" dirty="0" smtClean="0"/>
              <a:t>We need representations of sequence and narrative – “this, then that”; “if this, then that” – to be able to reason about consequences</a:t>
            </a:r>
          </a:p>
          <a:p>
            <a:r>
              <a:rPr lang="en-GB" baseline="0" dirty="0" smtClean="0"/>
              <a:t>If it is just our own cheap teapot and we are outside, who cares, drop it!  If it is Nana’s priceless Ming Dynasty teapot, maybe not</a:t>
            </a:r>
          </a:p>
          <a:p>
            <a:r>
              <a:rPr lang="en-GB" baseline="0" dirty="0" smtClean="0"/>
              <a:t>We do consequential thinking all the time, and it relies on these basic sequence &amp; narrative structures (sometimes called schemas)</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6</a:t>
            </a:fld>
            <a:endParaRPr lang="en-GB"/>
          </a:p>
        </p:txBody>
      </p:sp>
    </p:spTree>
    <p:extLst>
      <p:ext uri="{BB962C8B-B14F-4D97-AF65-F5344CB8AC3E}">
        <p14:creationId xmlns:p14="http://schemas.microsoft.com/office/powerpoint/2010/main" val="2715415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reasoning goes all the better if we have the language</a:t>
            </a:r>
            <a:r>
              <a:rPr lang="en-GB" baseline="0" dirty="0" smtClean="0"/>
              <a:t> to do it with.</a:t>
            </a:r>
          </a:p>
          <a:p>
            <a:r>
              <a:rPr lang="en-GB" baseline="0" dirty="0" smtClean="0"/>
              <a:t>All kinds of thought is supported &amp; speeded up by language processing in the background</a:t>
            </a:r>
          </a:p>
          <a:p>
            <a:r>
              <a:rPr lang="en-GB" baseline="0" dirty="0" smtClean="0"/>
              <a:t>Think of the kinds of self-talking we all use for behaviour regulation (you can observe this the next time you decide not to send “that” email response)</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7</a:t>
            </a:fld>
            <a:endParaRPr lang="en-GB"/>
          </a:p>
        </p:txBody>
      </p:sp>
    </p:spTree>
    <p:extLst>
      <p:ext uri="{BB962C8B-B14F-4D97-AF65-F5344CB8AC3E}">
        <p14:creationId xmlns:p14="http://schemas.microsoft.com/office/powerpoint/2010/main" val="1279659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 lastly, hooray!</a:t>
            </a:r>
          </a:p>
          <a:p>
            <a:r>
              <a:rPr lang="en-GB" dirty="0" smtClean="0"/>
              <a:t>We</a:t>
            </a:r>
            <a:r>
              <a:rPr lang="en-GB" baseline="0" dirty="0" smtClean="0"/>
              <a:t> need some social scripts for what is appropriate – if we all went around dropping teapots, where would we be? This helps fine tune decision making – but is also a quick route to a solution – IF we also have memories of coping and adjusting</a:t>
            </a:r>
          </a:p>
          <a:p>
            <a:r>
              <a:rPr lang="en-GB" baseline="0" dirty="0" smtClean="0"/>
              <a:t>The more experience we can draw on of similar (or similar-feeling) situations, the better  -it gives us content for the decision making</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8</a:t>
            </a:fld>
            <a:endParaRPr lang="en-GB"/>
          </a:p>
        </p:txBody>
      </p:sp>
    </p:spTree>
    <p:extLst>
      <p:ext uri="{BB962C8B-B14F-4D97-AF65-F5344CB8AC3E}">
        <p14:creationId xmlns:p14="http://schemas.microsoft.com/office/powerpoint/2010/main" val="3525143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Who cares about teapots? It is just a silly example.</a:t>
            </a:r>
          </a:p>
          <a:p>
            <a:r>
              <a:rPr lang="en-GB" dirty="0" smtClean="0"/>
              <a:t>But the same brain processes underlie all behavioural outcomes</a:t>
            </a:r>
            <a:r>
              <a:rPr lang="en-GB" baseline="0" dirty="0" smtClean="0"/>
              <a:t> including some of these that we really do care about</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9</a:t>
            </a:fld>
            <a:endParaRPr lang="en-GB"/>
          </a:p>
        </p:txBody>
      </p:sp>
    </p:spTree>
    <p:extLst>
      <p:ext uri="{BB962C8B-B14F-4D97-AF65-F5344CB8AC3E}">
        <p14:creationId xmlns:p14="http://schemas.microsoft.com/office/powerpoint/2010/main" val="1584830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is the adaptive brain that enables us to navigate all these difficulties.</a:t>
            </a:r>
          </a:p>
          <a:p>
            <a:r>
              <a:rPr lang="en-GB" baseline="0" dirty="0" smtClean="0"/>
              <a:t>It is quite complex (and this is only the easily described parts) – and that is one of my main messages – we have to think about how children develop all of these if we want to reduce the impact of adversity</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10</a:t>
            </a:fld>
            <a:endParaRPr lang="en-GB"/>
          </a:p>
        </p:txBody>
      </p:sp>
    </p:spTree>
    <p:extLst>
      <p:ext uri="{BB962C8B-B14F-4D97-AF65-F5344CB8AC3E}">
        <p14:creationId xmlns:p14="http://schemas.microsoft.com/office/powerpoint/2010/main" val="2876647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those who like</a:t>
            </a:r>
            <a:r>
              <a:rPr lang="en-GB" baseline="0" dirty="0" smtClean="0"/>
              <a:t> incomprehensible brain pictures – and so you can Google and check – these are some of the brain areas that underlie what I’ve been talking about</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11</a:t>
            </a:fld>
            <a:endParaRPr lang="en-GB"/>
          </a:p>
        </p:txBody>
      </p:sp>
    </p:spTree>
    <p:extLst>
      <p:ext uri="{BB962C8B-B14F-4D97-AF65-F5344CB8AC3E}">
        <p14:creationId xmlns:p14="http://schemas.microsoft.com/office/powerpoint/2010/main" val="112596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key question</a:t>
            </a:r>
            <a:r>
              <a:rPr lang="en-GB" baseline="0" dirty="0" smtClean="0"/>
              <a:t> for us – how do we get from embryo to this complex, adaptive, flexible adult brain?</a:t>
            </a:r>
          </a:p>
          <a:p>
            <a:r>
              <a:rPr lang="en-GB" baseline="0" dirty="0" smtClean="0"/>
              <a:t>In a way we have not – enough stress and it all falls apart (think of “that” email you sent …)</a:t>
            </a:r>
          </a:p>
          <a:p>
            <a:r>
              <a:rPr lang="en-GB" baseline="0" dirty="0" smtClean="0"/>
              <a:t>Let’s compare, though, a typical 4 year-old</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12</a:t>
            </a:fld>
            <a:endParaRPr lang="en-GB"/>
          </a:p>
        </p:txBody>
      </p:sp>
    </p:spTree>
    <p:extLst>
      <p:ext uri="{BB962C8B-B14F-4D97-AF65-F5344CB8AC3E}">
        <p14:creationId xmlns:p14="http://schemas.microsoft.com/office/powerpoint/2010/main" val="288685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Now a classic experimental</a:t>
            </a:r>
            <a:r>
              <a:rPr lang="en-GB" baseline="0" dirty="0" smtClean="0"/>
              <a:t> procedure.</a:t>
            </a:r>
          </a:p>
          <a:p>
            <a:r>
              <a:rPr lang="en-GB" baseline="0" dirty="0" smtClean="0"/>
              <a:t>Many variants, but basically – you give a child a marshmallow (or other treat) on a plate. Say, “this is yours, but I’m going away for X minutes – if when I come back the marshmallow is still there, you can have two!”</a:t>
            </a:r>
          </a:p>
          <a:p>
            <a:r>
              <a:rPr lang="en-GB" baseline="0" dirty="0" smtClean="0"/>
              <a:t>Let’s look at what happens:</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13</a:t>
            </a:fld>
            <a:endParaRPr lang="en-GB"/>
          </a:p>
        </p:txBody>
      </p:sp>
    </p:spTree>
    <p:extLst>
      <p:ext uri="{BB962C8B-B14F-4D97-AF65-F5344CB8AC3E}">
        <p14:creationId xmlns:p14="http://schemas.microsoft.com/office/powerpoint/2010/main" val="2155025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child has</a:t>
            </a:r>
            <a:r>
              <a:rPr lang="en-GB" baseline="0" dirty="0" smtClean="0"/>
              <a:t> the actions, it is not a stressful (very) situation – but the plan breaks down because there is not enough executive function to stop the eating. Also possibly not sufficiently strong narrative processing yet to deal with an abstract imagined future gain.</a:t>
            </a:r>
          </a:p>
          <a:p>
            <a:r>
              <a:rPr lang="en-GB" baseline="0" dirty="0" smtClean="0"/>
              <a:t>Etc.</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17</a:t>
            </a:fld>
            <a:endParaRPr lang="en-GB"/>
          </a:p>
        </p:txBody>
      </p:sp>
    </p:spTree>
    <p:extLst>
      <p:ext uri="{BB962C8B-B14F-4D97-AF65-F5344CB8AC3E}">
        <p14:creationId xmlns:p14="http://schemas.microsoft.com/office/powerpoint/2010/main" val="2361579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discussion activity</a:t>
            </a:r>
            <a:r>
              <a:rPr lang="en-GB" baseline="0" dirty="0" smtClean="0"/>
              <a:t> – how do we get from 4 year-old to us? What kinds of experiences build this brain?</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18</a:t>
            </a:fld>
            <a:endParaRPr lang="en-GB"/>
          </a:p>
        </p:txBody>
      </p:sp>
    </p:spTree>
    <p:extLst>
      <p:ext uri="{BB962C8B-B14F-4D97-AF65-F5344CB8AC3E}">
        <p14:creationId xmlns:p14="http://schemas.microsoft.com/office/powerpoint/2010/main" val="4164038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 matter how big a list we make, it can probably be boiled</a:t>
            </a:r>
            <a:r>
              <a:rPr lang="en-GB" baseline="0" dirty="0" smtClean="0"/>
              <a:t> down to these four areas.</a:t>
            </a:r>
          </a:p>
          <a:p>
            <a:endParaRPr lang="en-GB" baseline="0" dirty="0" smtClean="0"/>
          </a:p>
          <a:p>
            <a:r>
              <a:rPr lang="en-GB" baseline="0" dirty="0" smtClean="0"/>
              <a:t>Developmentally appropriate experiences range from being chatted to as a baby to having suitable ways to feel risk as an adolescent. It includes, of course, appropriately differentiated learning in school – and all the things that we know help kids flourish such as lots of chances to play and get outside. Really important to remember we need to develop not just the emotions here but also the movement and language skills – think inhibition and muscle control.</a:t>
            </a:r>
          </a:p>
          <a:p>
            <a:endParaRPr lang="en-GB" baseline="0" dirty="0" smtClean="0"/>
          </a:p>
          <a:p>
            <a:r>
              <a:rPr lang="en-GB" baseline="0" dirty="0" smtClean="0"/>
              <a:t>Reflective and sensitive care – I’ll talk more about in a moment – this includes what people mean when they talk about attachment and positive relationships</a:t>
            </a:r>
          </a:p>
          <a:p>
            <a:endParaRPr lang="en-GB" baseline="0" dirty="0" smtClean="0"/>
          </a:p>
          <a:p>
            <a:r>
              <a:rPr lang="en-GB" baseline="0" dirty="0" smtClean="0"/>
              <a:t>Moderate stress and recovery – lots of experiences of things we can just about manage – or can manage with help from an adult. This is what calibrates the stress system.  For a baby this might be the short pause before a caregiver responds to a cry (they had to put the teapot down first) – for a tween it might be the mild strain in a relationship caused by being a bit cheeky, and so on.  It is also all the rupture and repair patterns that occur in relationships with parents and other adults</a:t>
            </a:r>
          </a:p>
          <a:p>
            <a:endParaRPr lang="en-GB" baseline="0" dirty="0" smtClean="0"/>
          </a:p>
          <a:p>
            <a:r>
              <a:rPr lang="en-GB" baseline="0" dirty="0" smtClean="0"/>
              <a:t>What is moderate stress depends on the “reflective and sensitive care” bit – ideally adults can “buffer” stress for kids</a:t>
            </a:r>
          </a:p>
          <a:p>
            <a:endParaRPr lang="en-GB" baseline="0" dirty="0" smtClean="0"/>
          </a:p>
          <a:p>
            <a:r>
              <a:rPr lang="en-GB" baseline="0" dirty="0" smtClean="0"/>
              <a:t>Finally, the essential substrate of the things that build good physical health – nutrition, shelter, sleep, etc. Lots of evidence showing the impact on development of these alone</a:t>
            </a:r>
          </a:p>
        </p:txBody>
      </p:sp>
      <p:sp>
        <p:nvSpPr>
          <p:cNvPr id="4" name="Slide Number Placeholder 3"/>
          <p:cNvSpPr>
            <a:spLocks noGrp="1"/>
          </p:cNvSpPr>
          <p:nvPr>
            <p:ph type="sldNum" sz="quarter" idx="10"/>
          </p:nvPr>
        </p:nvSpPr>
        <p:spPr/>
        <p:txBody>
          <a:bodyPr/>
          <a:lstStyle/>
          <a:p>
            <a:fld id="{780EDBFE-2AF5-4899-92BA-AFA66325038F}" type="slidenum">
              <a:rPr lang="en-GB" smtClean="0"/>
              <a:t>19</a:t>
            </a:fld>
            <a:endParaRPr lang="en-GB"/>
          </a:p>
        </p:txBody>
      </p:sp>
    </p:spTree>
    <p:extLst>
      <p:ext uri="{BB962C8B-B14F-4D97-AF65-F5344CB8AC3E}">
        <p14:creationId xmlns:p14="http://schemas.microsoft.com/office/powerpoint/2010/main" val="3669905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we have a working definition of what is adverse</a:t>
            </a:r>
            <a:r>
              <a:rPr lang="en-GB" baseline="0" dirty="0" smtClean="0"/>
              <a:t> childhood experience.</a:t>
            </a:r>
          </a:p>
          <a:p>
            <a:r>
              <a:rPr lang="en-GB" baseline="0" dirty="0" smtClean="0"/>
              <a:t>It is rough and ready, but inclusive of all the things we need to include.</a:t>
            </a:r>
          </a:p>
          <a:p>
            <a:r>
              <a:rPr lang="en-GB" baseline="0" dirty="0" smtClean="0"/>
              <a:t>It is also practical because it shows us where/how to intervene</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20</a:t>
            </a:fld>
            <a:endParaRPr lang="en-GB"/>
          </a:p>
        </p:txBody>
      </p:sp>
    </p:spTree>
    <p:extLst>
      <p:ext uri="{BB962C8B-B14F-4D97-AF65-F5344CB8AC3E}">
        <p14:creationId xmlns:p14="http://schemas.microsoft.com/office/powerpoint/2010/main" val="883834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very familiar kind of scenario. I use this in our multi-agency</a:t>
            </a:r>
            <a:r>
              <a:rPr lang="en-GB" baseline="0" dirty="0" smtClean="0"/>
              <a:t> training to show how focussed interventions need to be, and how we all need to work together to provide buffers against adversity.</a:t>
            </a:r>
            <a:endParaRPr lang="en-GB" dirty="0" smtClean="0"/>
          </a:p>
          <a:p>
            <a:endParaRPr lang="en-GB" dirty="0" smtClean="0"/>
          </a:p>
          <a:p>
            <a:r>
              <a:rPr lang="en-GB" dirty="0" smtClean="0"/>
              <a:t>Can you map out where the 4 processes are under threat for Jack?</a:t>
            </a:r>
          </a:p>
          <a:p>
            <a:endParaRPr lang="en-GB" dirty="0" smtClean="0"/>
          </a:p>
          <a:p>
            <a:r>
              <a:rPr lang="en-GB" dirty="0" smtClean="0"/>
              <a:t>And can you see how we might intervene,</a:t>
            </a:r>
            <a:r>
              <a:rPr lang="en-GB" baseline="0" dirty="0" smtClean="0"/>
              <a:t> or support Alex to intervene, such that the processes are ensured?</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21</a:t>
            </a:fld>
            <a:endParaRPr lang="en-GB"/>
          </a:p>
        </p:txBody>
      </p:sp>
    </p:spTree>
    <p:extLst>
      <p:ext uri="{BB962C8B-B14F-4D97-AF65-F5344CB8AC3E}">
        <p14:creationId xmlns:p14="http://schemas.microsoft.com/office/powerpoint/2010/main" val="3295603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does all this</a:t>
            </a:r>
            <a:r>
              <a:rPr lang="en-GB" baseline="0" dirty="0" smtClean="0"/>
              <a:t> relate to the ACE studies that tend to get most attention?</a:t>
            </a:r>
          </a:p>
          <a:p>
            <a:r>
              <a:rPr lang="en-GB" baseline="0" dirty="0" smtClean="0"/>
              <a:t>The research effectively shows the “burden” of some kinds of adversity at a population level, and there are some studies looking at the linking pathways via inflammation and allostatic load.</a:t>
            </a:r>
          </a:p>
          <a:p>
            <a:r>
              <a:rPr lang="en-GB" baseline="0" dirty="0" smtClean="0"/>
              <a:t>If we want to buffer ACEs for individuals though, we need to zoom in – and think more widely and deeply about the processes of adversity and how these act differently for each individual and family context.</a:t>
            </a:r>
          </a:p>
          <a:p>
            <a:r>
              <a:rPr lang="en-GB" baseline="0" dirty="0" smtClean="0"/>
              <a:t>There is not any sense in which one “ACE” is like another, or that in a given family context any given ACE acts the same way as it would in another family context.</a:t>
            </a:r>
          </a:p>
          <a:p>
            <a:r>
              <a:rPr lang="en-GB" baseline="0" dirty="0" smtClean="0"/>
              <a:t>Unfortunately, some of the national conversation can get polarised such that pointing out the complexity of the research is taken as resistance to it – we need to get past this.</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22</a:t>
            </a:fld>
            <a:endParaRPr lang="en-GB"/>
          </a:p>
        </p:txBody>
      </p:sp>
    </p:spTree>
    <p:extLst>
      <p:ext uri="{BB962C8B-B14F-4D97-AF65-F5344CB8AC3E}">
        <p14:creationId xmlns:p14="http://schemas.microsoft.com/office/powerpoint/2010/main" val="2342562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Here’s one way to look at how ACEs differ from each other, and</a:t>
            </a:r>
            <a:r>
              <a:rPr lang="en-GB" baseline="0" dirty="0" smtClean="0"/>
              <a:t> differ by context.</a:t>
            </a:r>
          </a:p>
          <a:p>
            <a:r>
              <a:rPr lang="en-GB" baseline="0" dirty="0" smtClean="0"/>
              <a:t>We can ask how stressful an experience is – and also how “depriving” it is. Depriving is not quite the right word, but the sense is clear.</a:t>
            </a:r>
          </a:p>
          <a:p>
            <a:r>
              <a:rPr lang="en-GB" baseline="0" dirty="0" smtClean="0"/>
              <a:t>For example, Calum at 6 months is being exposed to lots of repeated domestic violence (dysregulating). But his elder sister spends lots of time playing and talking with him (less depriving).  Struan (2 year old) is in a loving home but is rarely talked to or let out of the buggy (not dysregulating, but depriving)</a:t>
            </a:r>
          </a:p>
          <a:p>
            <a:r>
              <a:rPr lang="en-GB" baseline="0" dirty="0" smtClean="0"/>
              <a:t>If we just concentrate on the stress pathway, we miss the effects of adversity for Struan – and the possible buffer for Calum.</a:t>
            </a:r>
          </a:p>
        </p:txBody>
      </p:sp>
      <p:sp>
        <p:nvSpPr>
          <p:cNvPr id="4" name="Slide Number Placeholder 3"/>
          <p:cNvSpPr>
            <a:spLocks noGrp="1"/>
          </p:cNvSpPr>
          <p:nvPr>
            <p:ph type="sldNum" sz="quarter" idx="10"/>
          </p:nvPr>
        </p:nvSpPr>
        <p:spPr/>
        <p:txBody>
          <a:bodyPr/>
          <a:lstStyle/>
          <a:p>
            <a:fld id="{780EDBFE-2AF5-4899-92BA-AFA66325038F}" type="slidenum">
              <a:rPr lang="en-GB" smtClean="0"/>
              <a:t>23</a:t>
            </a:fld>
            <a:endParaRPr lang="en-GB"/>
          </a:p>
        </p:txBody>
      </p:sp>
    </p:spTree>
    <p:extLst>
      <p:ext uri="{BB962C8B-B14F-4D97-AF65-F5344CB8AC3E}">
        <p14:creationId xmlns:p14="http://schemas.microsoft.com/office/powerpoint/2010/main" val="2036749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Here’s how the same researchers develop their model for some of the “canonical” adversities.</a:t>
            </a:r>
          </a:p>
          <a:p>
            <a:r>
              <a:rPr lang="en-GB" dirty="0" smtClean="0"/>
              <a:t>You</a:t>
            </a:r>
            <a:r>
              <a:rPr lang="en-GB" baseline="0" dirty="0" smtClean="0"/>
              <a:t> probably don’t agree (I don’t – think of Calum just now) with where they have plotted everything – that’s the point – for any family, this may be totally different and this is what we need to think about. </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24</a:t>
            </a:fld>
            <a:endParaRPr lang="en-GB"/>
          </a:p>
        </p:txBody>
      </p:sp>
    </p:spTree>
    <p:extLst>
      <p:ext uri="{BB962C8B-B14F-4D97-AF65-F5344CB8AC3E}">
        <p14:creationId xmlns:p14="http://schemas.microsoft.com/office/powerpoint/2010/main" val="163035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a:t>
            </a:r>
            <a:r>
              <a:rPr lang="en-GB" baseline="0" dirty="0" smtClean="0"/>
              <a:t> fact, there is plenty of research showing that the effects of adversity depend on all these things.</a:t>
            </a:r>
          </a:p>
          <a:p>
            <a:r>
              <a:rPr lang="en-GB" baseline="0" dirty="0" smtClean="0"/>
              <a:t>So we don’t need to get bogged down in worrying about whether X or Y is an ACE, or how many someone has, etc.</a:t>
            </a:r>
          </a:p>
          <a:p>
            <a:r>
              <a:rPr lang="en-GB" baseline="0" dirty="0" smtClean="0"/>
              <a:t>At the individual, family or even community level, this is irrelevant – what matters is the individual experience of the disruption or promotion of the four key developmental processes.</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25</a:t>
            </a:fld>
            <a:endParaRPr lang="en-GB"/>
          </a:p>
        </p:txBody>
      </p:sp>
    </p:spTree>
    <p:extLst>
      <p:ext uri="{BB962C8B-B14F-4D97-AF65-F5344CB8AC3E}">
        <p14:creationId xmlns:p14="http://schemas.microsoft.com/office/powerpoint/2010/main" val="2978649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where ACE talk should really be hopeful</a:t>
            </a:r>
            <a:r>
              <a:rPr lang="en-GB" baseline="0" dirty="0" smtClean="0"/>
              <a:t> – if we know the processes that adversity disrupts, then we know what processes to support through prevention and intervention.</a:t>
            </a:r>
          </a:p>
          <a:p>
            <a:endParaRPr lang="en-GB" baseline="0" dirty="0" smtClean="0"/>
          </a:p>
          <a:p>
            <a:r>
              <a:rPr lang="en-GB" baseline="0" dirty="0" smtClean="0"/>
              <a:t>Before I show some bits of work around this, I want to flesh out the key ingredient of “reflective and sensitive care” as this can get a bit vague and bogged down in overly simplified ideas about secure attachment etc.</a:t>
            </a:r>
            <a:endParaRPr lang="en-GB" dirty="0"/>
          </a:p>
        </p:txBody>
      </p:sp>
      <p:sp>
        <p:nvSpPr>
          <p:cNvPr id="4" name="Slide Number Placeholder 3"/>
          <p:cNvSpPr>
            <a:spLocks noGrp="1"/>
          </p:cNvSpPr>
          <p:nvPr>
            <p:ph type="sldNum" sz="quarter" idx="10"/>
          </p:nvPr>
        </p:nvSpPr>
        <p:spPr/>
        <p:txBody>
          <a:bodyPr/>
          <a:lstStyle/>
          <a:p>
            <a:fld id="{780EDBFE-2AF5-4899-92BA-AFA66325038F}" type="slidenum">
              <a:rPr lang="en-GB" smtClean="0"/>
              <a:t>26</a:t>
            </a:fld>
            <a:endParaRPr lang="en-GB"/>
          </a:p>
        </p:txBody>
      </p:sp>
    </p:spTree>
    <p:extLst>
      <p:ext uri="{BB962C8B-B14F-4D97-AF65-F5344CB8AC3E}">
        <p14:creationId xmlns:p14="http://schemas.microsoft.com/office/powerpoint/2010/main" val="1483219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DAD4DC-D2E4-4B77-BA0D-2AD7DFDDDCBC}" type="datetimeFigureOut">
              <a:rPr lang="en-GB" smtClean="0"/>
              <a:t>05/12/2018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539715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DAD4DC-D2E4-4B77-BA0D-2AD7DFDDDCBC}" type="datetimeFigureOut">
              <a:rPr lang="en-GB" smtClean="0"/>
              <a:t>05/12/2018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1167124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DAD4DC-D2E4-4B77-BA0D-2AD7DFDDDCBC}" type="datetimeFigureOut">
              <a:rPr lang="en-GB" smtClean="0"/>
              <a:t>05/12/2018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424393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DAD4DC-D2E4-4B77-BA0D-2AD7DFDDDCBC}" type="datetimeFigureOut">
              <a:rPr lang="en-GB" smtClean="0"/>
              <a:t>05/12/2018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3451586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DAD4DC-D2E4-4B77-BA0D-2AD7DFDDDCBC}" type="datetimeFigureOut">
              <a:rPr lang="en-GB" smtClean="0"/>
              <a:t>05/12/2018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944797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DAD4DC-D2E4-4B77-BA0D-2AD7DFDDDCBC}" type="datetimeFigureOut">
              <a:rPr lang="en-GB" smtClean="0"/>
              <a:t>05/12/2018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1992016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AD4DC-D2E4-4B77-BA0D-2AD7DFDDDCBC}" type="datetimeFigureOut">
              <a:rPr lang="en-GB" smtClean="0"/>
              <a:t>05/12/2018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2194058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DAD4DC-D2E4-4B77-BA0D-2AD7DFDDDCBC}" type="datetimeFigureOut">
              <a:rPr lang="en-GB" smtClean="0"/>
              <a:t>05/12/2018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3318281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DAD4DC-D2E4-4B77-BA0D-2AD7DFDDDCBC}" type="datetimeFigureOut">
              <a:rPr lang="en-GB" smtClean="0"/>
              <a:t>05/12/2018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1101573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DAD4DC-D2E4-4B77-BA0D-2AD7DFDDDCBC}" type="datetimeFigureOut">
              <a:rPr lang="en-GB" smtClean="0"/>
              <a:t>05/12/2018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2478497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DAD4DC-D2E4-4B77-BA0D-2AD7DFDDDCBC}" type="datetimeFigureOut">
              <a:rPr lang="en-GB" smtClean="0"/>
              <a:t>05/12/2018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5111E-71CB-47F3-BAB5-D77D3C083C16}" type="slidenum">
              <a:rPr lang="en-GB" smtClean="0"/>
              <a:t>‹#›</a:t>
            </a:fld>
            <a:endParaRPr lang="en-GB"/>
          </a:p>
        </p:txBody>
      </p:sp>
    </p:spTree>
    <p:extLst>
      <p:ext uri="{BB962C8B-B14F-4D97-AF65-F5344CB8AC3E}">
        <p14:creationId xmlns:p14="http://schemas.microsoft.com/office/powerpoint/2010/main" val="2690355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DAD4DC-D2E4-4B77-BA0D-2AD7DFDDDCBC}" type="datetimeFigureOut">
              <a:rPr lang="en-GB" smtClean="0"/>
              <a:t>05/12/2018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5111E-71CB-47F3-BAB5-D77D3C083C16}" type="slidenum">
              <a:rPr lang="en-GB" smtClean="0"/>
              <a:t>‹#›</a:t>
            </a:fld>
            <a:endParaRPr lang="en-GB"/>
          </a:p>
        </p:txBody>
      </p:sp>
    </p:spTree>
    <p:extLst>
      <p:ext uri="{BB962C8B-B14F-4D97-AF65-F5344CB8AC3E}">
        <p14:creationId xmlns:p14="http://schemas.microsoft.com/office/powerpoint/2010/main" val="51330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Adversity &amp; Trauma</a:t>
            </a:r>
            <a:endParaRPr lang="en-GB" dirty="0"/>
          </a:p>
        </p:txBody>
      </p:sp>
      <p:sp>
        <p:nvSpPr>
          <p:cNvPr id="3" name="Subtitle 2"/>
          <p:cNvSpPr>
            <a:spLocks noGrp="1"/>
          </p:cNvSpPr>
          <p:nvPr>
            <p:ph type="subTitle" idx="1"/>
          </p:nvPr>
        </p:nvSpPr>
        <p:spPr/>
        <p:txBody>
          <a:bodyPr/>
          <a:lstStyle/>
          <a:p>
            <a:r>
              <a:rPr lang="en-GB" dirty="0" smtClean="0"/>
              <a:t>What do we need to think about?</a:t>
            </a:r>
            <a:endParaRPr lang="en-GB" dirty="0"/>
          </a:p>
        </p:txBody>
      </p:sp>
    </p:spTree>
    <p:extLst>
      <p:ext uri="{BB962C8B-B14F-4D97-AF65-F5344CB8AC3E}">
        <p14:creationId xmlns:p14="http://schemas.microsoft.com/office/powerpoint/2010/main" val="669614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the brain makes decisions</a:t>
            </a:r>
            <a:endParaRPr lang="en-GB" dirty="0"/>
          </a:p>
        </p:txBody>
      </p:sp>
      <p:sp>
        <p:nvSpPr>
          <p:cNvPr id="3" name="Content Placeholder 2"/>
          <p:cNvSpPr>
            <a:spLocks noGrp="1"/>
          </p:cNvSpPr>
          <p:nvPr>
            <p:ph idx="1"/>
          </p:nvPr>
        </p:nvSpPr>
        <p:spPr>
          <a:xfrm>
            <a:off x="457200" y="1600201"/>
            <a:ext cx="8219256" cy="2116832"/>
          </a:xfrm>
        </p:spPr>
        <p:txBody>
          <a:bodyPr>
            <a:normAutofit lnSpcReduction="10000"/>
          </a:bodyPr>
          <a:lstStyle/>
          <a:p>
            <a:r>
              <a:rPr lang="en-GB" dirty="0" smtClean="0"/>
              <a:t>Imagine a stressful situation that requires quick decision making</a:t>
            </a:r>
          </a:p>
          <a:p>
            <a:r>
              <a:rPr lang="en-GB" dirty="0" smtClean="0"/>
              <a:t>For example, picking up a teapot that turns out to be painfully hot …</a:t>
            </a:r>
            <a:endParaRPr lang="en-GB" dirty="0"/>
          </a:p>
        </p:txBody>
      </p:sp>
      <p:pic>
        <p:nvPicPr>
          <p:cNvPr id="4" name="Content Placeholder 3" descr="photo(1).JPG"/>
          <p:cNvPicPr>
            <a:picLocks noChangeAspect="1"/>
          </p:cNvPicPr>
          <p:nvPr/>
        </p:nvPicPr>
        <p:blipFill>
          <a:blip r:embed="rId2"/>
          <a:stretch>
            <a:fillRect/>
          </a:stretch>
        </p:blipFill>
        <p:spPr>
          <a:xfrm>
            <a:off x="4607719" y="3501008"/>
            <a:ext cx="3393305" cy="2587891"/>
          </a:xfrm>
          <a:prstGeom prst="rect">
            <a:avLst/>
          </a:prstGeom>
        </p:spPr>
      </p:pic>
      <p:sp>
        <p:nvSpPr>
          <p:cNvPr id="5" name="TextBox 4"/>
          <p:cNvSpPr txBox="1"/>
          <p:nvPr/>
        </p:nvSpPr>
        <p:spPr>
          <a:xfrm>
            <a:off x="971600" y="4293096"/>
            <a:ext cx="3312368" cy="1200329"/>
          </a:xfrm>
          <a:prstGeom prst="rect">
            <a:avLst/>
          </a:prstGeom>
          <a:noFill/>
        </p:spPr>
        <p:txBody>
          <a:bodyPr wrap="square" rtlCol="0">
            <a:spAutoFit/>
          </a:bodyPr>
          <a:lstStyle/>
          <a:p>
            <a:r>
              <a:rPr lang="en-GB" sz="2400" dirty="0" smtClean="0">
                <a:solidFill>
                  <a:schemeClr val="tx2">
                    <a:lumMod val="60000"/>
                    <a:lumOff val="40000"/>
                  </a:schemeClr>
                </a:solidFill>
              </a:rPr>
              <a:t>How do we manage this?</a:t>
            </a:r>
          </a:p>
          <a:p>
            <a:r>
              <a:rPr lang="en-GB" sz="2400" dirty="0" smtClean="0">
                <a:solidFill>
                  <a:schemeClr val="tx2">
                    <a:lumMod val="60000"/>
                    <a:lumOff val="40000"/>
                  </a:schemeClr>
                </a:solidFill>
              </a:rPr>
              <a:t>What do we need in our brains to cope?</a:t>
            </a:r>
            <a:endParaRPr lang="en-GB" sz="2400" dirty="0">
              <a:solidFill>
                <a:schemeClr val="tx2">
                  <a:lumMod val="60000"/>
                  <a:lumOff val="40000"/>
                </a:schemeClr>
              </a:solidFill>
            </a:endParaRPr>
          </a:p>
        </p:txBody>
      </p:sp>
    </p:spTree>
    <p:extLst>
      <p:ext uri="{BB962C8B-B14F-4D97-AF65-F5344CB8AC3E}">
        <p14:creationId xmlns:p14="http://schemas.microsoft.com/office/powerpoint/2010/main" val="4252101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63888" y="4417079"/>
            <a:ext cx="1872208" cy="1200329"/>
          </a:xfrm>
          <a:prstGeom prst="rect">
            <a:avLst/>
          </a:prstGeom>
          <a:noFill/>
          <a:ln>
            <a:solidFill>
              <a:schemeClr val="accent1"/>
            </a:solidFill>
          </a:ln>
        </p:spPr>
        <p:txBody>
          <a:bodyPr wrap="square" rtlCol="0">
            <a:spAutoFit/>
          </a:bodyPr>
          <a:lstStyle/>
          <a:p>
            <a:r>
              <a:rPr lang="en-GB" dirty="0" smtClean="0"/>
              <a:t>Calibrated stress reactions</a:t>
            </a:r>
          </a:p>
          <a:p>
            <a:r>
              <a:rPr lang="en-GB" dirty="0" smtClean="0"/>
              <a:t>(Not too little and not too much)</a:t>
            </a:r>
            <a:endParaRPr lang="en-GB" dirty="0"/>
          </a:p>
        </p:txBody>
      </p:sp>
    </p:spTree>
    <p:extLst>
      <p:ext uri="{BB962C8B-B14F-4D97-AF65-F5344CB8AC3E}">
        <p14:creationId xmlns:p14="http://schemas.microsoft.com/office/powerpoint/2010/main" val="4132051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853" y="2708920"/>
            <a:ext cx="1872208" cy="2308324"/>
          </a:xfrm>
          <a:prstGeom prst="rect">
            <a:avLst/>
          </a:prstGeom>
          <a:noFill/>
          <a:ln>
            <a:solidFill>
              <a:schemeClr val="accent1"/>
            </a:solidFill>
          </a:ln>
        </p:spPr>
        <p:txBody>
          <a:bodyPr wrap="square" rtlCol="0">
            <a:spAutoFit/>
          </a:bodyPr>
          <a:lstStyle/>
          <a:p>
            <a:r>
              <a:rPr lang="en-GB" dirty="0" smtClean="0"/>
              <a:t>Actions menu</a:t>
            </a:r>
          </a:p>
          <a:p>
            <a:endParaRPr lang="en-GB" dirty="0"/>
          </a:p>
          <a:p>
            <a:r>
              <a:rPr lang="en-GB" dirty="0" smtClean="0"/>
              <a:t>Option #1</a:t>
            </a:r>
          </a:p>
          <a:p>
            <a:r>
              <a:rPr lang="en-GB" dirty="0" smtClean="0"/>
              <a:t>Option #2</a:t>
            </a:r>
          </a:p>
          <a:p>
            <a:r>
              <a:rPr lang="en-GB" dirty="0" smtClean="0"/>
              <a:t>Option #3</a:t>
            </a:r>
          </a:p>
          <a:p>
            <a:r>
              <a:rPr lang="en-GB" dirty="0" smtClean="0"/>
              <a:t>…</a:t>
            </a:r>
          </a:p>
          <a:p>
            <a:r>
              <a:rPr lang="en-GB" dirty="0" smtClean="0"/>
              <a:t>…</a:t>
            </a:r>
          </a:p>
          <a:p>
            <a:r>
              <a:rPr lang="en-GB" dirty="0" smtClean="0"/>
              <a:t>…</a:t>
            </a:r>
            <a:endParaRPr lang="en-GB" dirty="0"/>
          </a:p>
        </p:txBody>
      </p:sp>
      <p:sp>
        <p:nvSpPr>
          <p:cNvPr id="6" name="TextBox 5"/>
          <p:cNvSpPr txBox="1"/>
          <p:nvPr/>
        </p:nvSpPr>
        <p:spPr>
          <a:xfrm>
            <a:off x="3563888" y="4417079"/>
            <a:ext cx="1872208" cy="1200329"/>
          </a:xfrm>
          <a:prstGeom prst="rect">
            <a:avLst/>
          </a:prstGeom>
          <a:noFill/>
          <a:ln>
            <a:solidFill>
              <a:schemeClr val="accent1"/>
            </a:solidFill>
          </a:ln>
        </p:spPr>
        <p:txBody>
          <a:bodyPr wrap="square" rtlCol="0">
            <a:spAutoFit/>
          </a:bodyPr>
          <a:lstStyle/>
          <a:p>
            <a:r>
              <a:rPr lang="en-GB" dirty="0" smtClean="0"/>
              <a:t>Calibrated stress reactions</a:t>
            </a:r>
          </a:p>
          <a:p>
            <a:r>
              <a:rPr lang="en-GB" dirty="0" smtClean="0"/>
              <a:t>(Not too little and not too much)</a:t>
            </a:r>
            <a:endParaRPr lang="en-GB" dirty="0"/>
          </a:p>
        </p:txBody>
      </p:sp>
    </p:spTree>
    <p:extLst>
      <p:ext uri="{BB962C8B-B14F-4D97-AF65-F5344CB8AC3E}">
        <p14:creationId xmlns:p14="http://schemas.microsoft.com/office/powerpoint/2010/main" val="1437483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853" y="2708920"/>
            <a:ext cx="1872208" cy="2308324"/>
          </a:xfrm>
          <a:prstGeom prst="rect">
            <a:avLst/>
          </a:prstGeom>
          <a:noFill/>
          <a:ln>
            <a:solidFill>
              <a:schemeClr val="accent1"/>
            </a:solidFill>
          </a:ln>
        </p:spPr>
        <p:txBody>
          <a:bodyPr wrap="square" rtlCol="0">
            <a:spAutoFit/>
          </a:bodyPr>
          <a:lstStyle/>
          <a:p>
            <a:r>
              <a:rPr lang="en-GB" dirty="0" smtClean="0"/>
              <a:t>Actions menu</a:t>
            </a:r>
          </a:p>
          <a:p>
            <a:endParaRPr lang="en-GB" dirty="0"/>
          </a:p>
          <a:p>
            <a:r>
              <a:rPr lang="en-GB" dirty="0" smtClean="0"/>
              <a:t>Option #1</a:t>
            </a:r>
          </a:p>
          <a:p>
            <a:r>
              <a:rPr lang="en-GB" dirty="0" smtClean="0"/>
              <a:t>Option #2</a:t>
            </a:r>
          </a:p>
          <a:p>
            <a:r>
              <a:rPr lang="en-GB" dirty="0" smtClean="0"/>
              <a:t>Option #3</a:t>
            </a:r>
          </a:p>
          <a:p>
            <a:r>
              <a:rPr lang="en-GB" dirty="0" smtClean="0"/>
              <a:t>…</a:t>
            </a:r>
          </a:p>
          <a:p>
            <a:r>
              <a:rPr lang="en-GB" dirty="0" smtClean="0"/>
              <a:t>…</a:t>
            </a:r>
          </a:p>
          <a:p>
            <a:r>
              <a:rPr lang="en-GB" dirty="0" smtClean="0"/>
              <a:t>…</a:t>
            </a:r>
            <a:endParaRPr lang="en-GB" dirty="0"/>
          </a:p>
        </p:txBody>
      </p:sp>
      <p:sp>
        <p:nvSpPr>
          <p:cNvPr id="6" name="TextBox 5"/>
          <p:cNvSpPr txBox="1"/>
          <p:nvPr/>
        </p:nvSpPr>
        <p:spPr>
          <a:xfrm>
            <a:off x="3563888" y="4417079"/>
            <a:ext cx="1872208" cy="1200329"/>
          </a:xfrm>
          <a:prstGeom prst="rect">
            <a:avLst/>
          </a:prstGeom>
          <a:noFill/>
          <a:ln>
            <a:solidFill>
              <a:schemeClr val="accent1"/>
            </a:solidFill>
          </a:ln>
        </p:spPr>
        <p:txBody>
          <a:bodyPr wrap="square" rtlCol="0">
            <a:spAutoFit/>
          </a:bodyPr>
          <a:lstStyle/>
          <a:p>
            <a:r>
              <a:rPr lang="en-GB" dirty="0" smtClean="0"/>
              <a:t>Calibrated stress reactions</a:t>
            </a:r>
          </a:p>
          <a:p>
            <a:r>
              <a:rPr lang="en-GB" dirty="0" smtClean="0"/>
              <a:t>(Not too little and not too much)</a:t>
            </a:r>
            <a:endParaRPr lang="en-GB" dirty="0"/>
          </a:p>
        </p:txBody>
      </p:sp>
      <p:sp>
        <p:nvSpPr>
          <p:cNvPr id="7" name="TextBox 6"/>
          <p:cNvSpPr txBox="1"/>
          <p:nvPr/>
        </p:nvSpPr>
        <p:spPr>
          <a:xfrm>
            <a:off x="2843808" y="1127270"/>
            <a:ext cx="1872208" cy="923330"/>
          </a:xfrm>
          <a:prstGeom prst="rect">
            <a:avLst/>
          </a:prstGeom>
          <a:noFill/>
          <a:ln>
            <a:solidFill>
              <a:schemeClr val="accent1"/>
            </a:solidFill>
          </a:ln>
        </p:spPr>
        <p:txBody>
          <a:bodyPr wrap="square" rtlCol="0">
            <a:spAutoFit/>
          </a:bodyPr>
          <a:lstStyle/>
          <a:p>
            <a:r>
              <a:rPr lang="en-GB" dirty="0" smtClean="0"/>
              <a:t>Effective inhibition and planning</a:t>
            </a:r>
            <a:endParaRPr lang="en-GB" dirty="0"/>
          </a:p>
        </p:txBody>
      </p:sp>
      <p:sp>
        <p:nvSpPr>
          <p:cNvPr id="10" name="TextBox 9"/>
          <p:cNvSpPr txBox="1"/>
          <p:nvPr/>
        </p:nvSpPr>
        <p:spPr>
          <a:xfrm>
            <a:off x="4932040" y="1124744"/>
            <a:ext cx="1872208" cy="923330"/>
          </a:xfrm>
          <a:prstGeom prst="rect">
            <a:avLst/>
          </a:prstGeom>
          <a:noFill/>
          <a:ln>
            <a:solidFill>
              <a:schemeClr val="accent1"/>
            </a:solidFill>
          </a:ln>
        </p:spPr>
        <p:txBody>
          <a:bodyPr wrap="square" rtlCol="0">
            <a:spAutoFit/>
          </a:bodyPr>
          <a:lstStyle/>
          <a:p>
            <a:r>
              <a:rPr lang="en-GB" dirty="0" smtClean="0"/>
              <a:t>Effortlessly controlled muscle actions</a:t>
            </a:r>
            <a:endParaRPr lang="en-GB" dirty="0"/>
          </a:p>
        </p:txBody>
      </p:sp>
    </p:spTree>
    <p:extLst>
      <p:ext uri="{BB962C8B-B14F-4D97-AF65-F5344CB8AC3E}">
        <p14:creationId xmlns:p14="http://schemas.microsoft.com/office/powerpoint/2010/main" val="4134382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853" y="2708920"/>
            <a:ext cx="1872208" cy="2308324"/>
          </a:xfrm>
          <a:prstGeom prst="rect">
            <a:avLst/>
          </a:prstGeom>
          <a:noFill/>
          <a:ln>
            <a:solidFill>
              <a:schemeClr val="accent1"/>
            </a:solidFill>
          </a:ln>
        </p:spPr>
        <p:txBody>
          <a:bodyPr wrap="square" rtlCol="0">
            <a:spAutoFit/>
          </a:bodyPr>
          <a:lstStyle/>
          <a:p>
            <a:r>
              <a:rPr lang="en-GB" dirty="0" smtClean="0"/>
              <a:t>Actions menu</a:t>
            </a:r>
          </a:p>
          <a:p>
            <a:endParaRPr lang="en-GB" dirty="0"/>
          </a:p>
          <a:p>
            <a:r>
              <a:rPr lang="en-GB" dirty="0" smtClean="0"/>
              <a:t>Option #1</a:t>
            </a:r>
          </a:p>
          <a:p>
            <a:r>
              <a:rPr lang="en-GB" dirty="0" smtClean="0"/>
              <a:t>Option #2</a:t>
            </a:r>
          </a:p>
          <a:p>
            <a:r>
              <a:rPr lang="en-GB" dirty="0" smtClean="0"/>
              <a:t>Option #3</a:t>
            </a:r>
          </a:p>
          <a:p>
            <a:r>
              <a:rPr lang="en-GB" dirty="0" smtClean="0"/>
              <a:t>…</a:t>
            </a:r>
          </a:p>
          <a:p>
            <a:r>
              <a:rPr lang="en-GB" dirty="0" smtClean="0"/>
              <a:t>…</a:t>
            </a:r>
          </a:p>
          <a:p>
            <a:r>
              <a:rPr lang="en-GB" dirty="0" smtClean="0"/>
              <a:t>…</a:t>
            </a:r>
            <a:endParaRPr lang="en-GB" dirty="0"/>
          </a:p>
        </p:txBody>
      </p:sp>
      <p:sp>
        <p:nvSpPr>
          <p:cNvPr id="6" name="TextBox 5"/>
          <p:cNvSpPr txBox="1"/>
          <p:nvPr/>
        </p:nvSpPr>
        <p:spPr>
          <a:xfrm>
            <a:off x="3563888" y="4417079"/>
            <a:ext cx="1872208" cy="1200329"/>
          </a:xfrm>
          <a:prstGeom prst="rect">
            <a:avLst/>
          </a:prstGeom>
          <a:noFill/>
          <a:ln>
            <a:solidFill>
              <a:schemeClr val="accent1"/>
            </a:solidFill>
          </a:ln>
        </p:spPr>
        <p:txBody>
          <a:bodyPr wrap="square" rtlCol="0">
            <a:spAutoFit/>
          </a:bodyPr>
          <a:lstStyle/>
          <a:p>
            <a:r>
              <a:rPr lang="en-GB" dirty="0" smtClean="0"/>
              <a:t>Calibrated stress reactions</a:t>
            </a:r>
          </a:p>
          <a:p>
            <a:r>
              <a:rPr lang="en-GB" dirty="0" smtClean="0"/>
              <a:t>(Not too little and not too much)</a:t>
            </a:r>
            <a:endParaRPr lang="en-GB" dirty="0"/>
          </a:p>
        </p:txBody>
      </p:sp>
      <p:sp>
        <p:nvSpPr>
          <p:cNvPr id="7" name="TextBox 6"/>
          <p:cNvSpPr txBox="1"/>
          <p:nvPr/>
        </p:nvSpPr>
        <p:spPr>
          <a:xfrm>
            <a:off x="2843808" y="1127270"/>
            <a:ext cx="1872208" cy="923330"/>
          </a:xfrm>
          <a:prstGeom prst="rect">
            <a:avLst/>
          </a:prstGeom>
          <a:noFill/>
          <a:ln>
            <a:solidFill>
              <a:schemeClr val="accent1"/>
            </a:solidFill>
          </a:ln>
        </p:spPr>
        <p:txBody>
          <a:bodyPr wrap="square" rtlCol="0">
            <a:spAutoFit/>
          </a:bodyPr>
          <a:lstStyle/>
          <a:p>
            <a:r>
              <a:rPr lang="en-GB" dirty="0" smtClean="0"/>
              <a:t>Effective inhibition and planning</a:t>
            </a:r>
            <a:endParaRPr lang="en-GB" dirty="0"/>
          </a:p>
        </p:txBody>
      </p:sp>
      <p:sp>
        <p:nvSpPr>
          <p:cNvPr id="9" name="TextBox 8"/>
          <p:cNvSpPr txBox="1"/>
          <p:nvPr/>
        </p:nvSpPr>
        <p:spPr>
          <a:xfrm>
            <a:off x="827584" y="2420888"/>
            <a:ext cx="2388274" cy="923330"/>
          </a:xfrm>
          <a:prstGeom prst="rect">
            <a:avLst/>
          </a:prstGeom>
          <a:noFill/>
          <a:ln>
            <a:solidFill>
              <a:schemeClr val="accent1"/>
            </a:solidFill>
          </a:ln>
        </p:spPr>
        <p:txBody>
          <a:bodyPr wrap="square" rtlCol="0">
            <a:spAutoFit/>
          </a:bodyPr>
          <a:lstStyle/>
          <a:p>
            <a:r>
              <a:rPr lang="en-GB" dirty="0" smtClean="0"/>
              <a:t>Sequence and narrative representations to assess consequences</a:t>
            </a:r>
            <a:endParaRPr lang="en-GB" dirty="0"/>
          </a:p>
        </p:txBody>
      </p:sp>
      <p:sp>
        <p:nvSpPr>
          <p:cNvPr id="10" name="TextBox 9"/>
          <p:cNvSpPr txBox="1"/>
          <p:nvPr/>
        </p:nvSpPr>
        <p:spPr>
          <a:xfrm>
            <a:off x="4932040" y="1124744"/>
            <a:ext cx="1872208" cy="923330"/>
          </a:xfrm>
          <a:prstGeom prst="rect">
            <a:avLst/>
          </a:prstGeom>
          <a:noFill/>
          <a:ln>
            <a:solidFill>
              <a:schemeClr val="accent1"/>
            </a:solidFill>
          </a:ln>
        </p:spPr>
        <p:txBody>
          <a:bodyPr wrap="square" rtlCol="0">
            <a:spAutoFit/>
          </a:bodyPr>
          <a:lstStyle/>
          <a:p>
            <a:r>
              <a:rPr lang="en-GB" dirty="0" smtClean="0"/>
              <a:t>Effortlessly controlled muscle actions</a:t>
            </a:r>
            <a:endParaRPr lang="en-GB" dirty="0"/>
          </a:p>
        </p:txBody>
      </p:sp>
    </p:spTree>
    <p:extLst>
      <p:ext uri="{BB962C8B-B14F-4D97-AF65-F5344CB8AC3E}">
        <p14:creationId xmlns:p14="http://schemas.microsoft.com/office/powerpoint/2010/main" val="493615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853" y="2708920"/>
            <a:ext cx="1872208" cy="2308324"/>
          </a:xfrm>
          <a:prstGeom prst="rect">
            <a:avLst/>
          </a:prstGeom>
          <a:noFill/>
          <a:ln>
            <a:solidFill>
              <a:schemeClr val="accent1"/>
            </a:solidFill>
          </a:ln>
        </p:spPr>
        <p:txBody>
          <a:bodyPr wrap="square" rtlCol="0">
            <a:spAutoFit/>
          </a:bodyPr>
          <a:lstStyle/>
          <a:p>
            <a:r>
              <a:rPr lang="en-GB" dirty="0" smtClean="0"/>
              <a:t>Actions menu</a:t>
            </a:r>
          </a:p>
          <a:p>
            <a:endParaRPr lang="en-GB" dirty="0"/>
          </a:p>
          <a:p>
            <a:r>
              <a:rPr lang="en-GB" dirty="0" smtClean="0"/>
              <a:t>Option #1</a:t>
            </a:r>
          </a:p>
          <a:p>
            <a:r>
              <a:rPr lang="en-GB" dirty="0" smtClean="0"/>
              <a:t>Option #2</a:t>
            </a:r>
          </a:p>
          <a:p>
            <a:r>
              <a:rPr lang="en-GB" dirty="0" smtClean="0"/>
              <a:t>Option #3</a:t>
            </a:r>
          </a:p>
          <a:p>
            <a:r>
              <a:rPr lang="en-GB" dirty="0" smtClean="0"/>
              <a:t>…</a:t>
            </a:r>
          </a:p>
          <a:p>
            <a:r>
              <a:rPr lang="en-GB" dirty="0" smtClean="0"/>
              <a:t>…</a:t>
            </a:r>
          </a:p>
          <a:p>
            <a:r>
              <a:rPr lang="en-GB" dirty="0" smtClean="0"/>
              <a:t>…</a:t>
            </a:r>
            <a:endParaRPr lang="en-GB" dirty="0"/>
          </a:p>
        </p:txBody>
      </p:sp>
      <p:sp>
        <p:nvSpPr>
          <p:cNvPr id="6" name="TextBox 5"/>
          <p:cNvSpPr txBox="1"/>
          <p:nvPr/>
        </p:nvSpPr>
        <p:spPr>
          <a:xfrm>
            <a:off x="3563888" y="4417079"/>
            <a:ext cx="1872208" cy="1200329"/>
          </a:xfrm>
          <a:prstGeom prst="rect">
            <a:avLst/>
          </a:prstGeom>
          <a:noFill/>
          <a:ln>
            <a:solidFill>
              <a:schemeClr val="accent1"/>
            </a:solidFill>
          </a:ln>
        </p:spPr>
        <p:txBody>
          <a:bodyPr wrap="square" rtlCol="0">
            <a:spAutoFit/>
          </a:bodyPr>
          <a:lstStyle/>
          <a:p>
            <a:r>
              <a:rPr lang="en-GB" dirty="0" smtClean="0"/>
              <a:t>Calibrated stress reactions</a:t>
            </a:r>
          </a:p>
          <a:p>
            <a:r>
              <a:rPr lang="en-GB" dirty="0" smtClean="0"/>
              <a:t>(Not too little and not too much)</a:t>
            </a:r>
            <a:endParaRPr lang="en-GB" dirty="0"/>
          </a:p>
        </p:txBody>
      </p:sp>
      <p:sp>
        <p:nvSpPr>
          <p:cNvPr id="7" name="TextBox 6"/>
          <p:cNvSpPr txBox="1"/>
          <p:nvPr/>
        </p:nvSpPr>
        <p:spPr>
          <a:xfrm>
            <a:off x="2843808" y="1127270"/>
            <a:ext cx="1872208" cy="923330"/>
          </a:xfrm>
          <a:prstGeom prst="rect">
            <a:avLst/>
          </a:prstGeom>
          <a:noFill/>
          <a:ln>
            <a:solidFill>
              <a:schemeClr val="accent1"/>
            </a:solidFill>
          </a:ln>
        </p:spPr>
        <p:txBody>
          <a:bodyPr wrap="square" rtlCol="0">
            <a:spAutoFit/>
          </a:bodyPr>
          <a:lstStyle/>
          <a:p>
            <a:r>
              <a:rPr lang="en-GB" dirty="0" smtClean="0"/>
              <a:t>Effective inhibition and planning</a:t>
            </a:r>
            <a:endParaRPr lang="en-GB" dirty="0"/>
          </a:p>
        </p:txBody>
      </p:sp>
      <p:sp>
        <p:nvSpPr>
          <p:cNvPr id="8" name="TextBox 7"/>
          <p:cNvSpPr txBox="1"/>
          <p:nvPr/>
        </p:nvSpPr>
        <p:spPr>
          <a:xfrm>
            <a:off x="467544" y="3523984"/>
            <a:ext cx="1872208" cy="923330"/>
          </a:xfrm>
          <a:prstGeom prst="rect">
            <a:avLst/>
          </a:prstGeom>
          <a:noFill/>
          <a:ln>
            <a:solidFill>
              <a:schemeClr val="accent1"/>
            </a:solidFill>
          </a:ln>
        </p:spPr>
        <p:txBody>
          <a:bodyPr wrap="square" rtlCol="0">
            <a:spAutoFit/>
          </a:bodyPr>
          <a:lstStyle/>
          <a:p>
            <a:r>
              <a:rPr lang="en-GB" dirty="0" smtClean="0"/>
              <a:t>Language skills to support reasoning</a:t>
            </a:r>
            <a:endParaRPr lang="en-GB" dirty="0"/>
          </a:p>
        </p:txBody>
      </p:sp>
      <p:sp>
        <p:nvSpPr>
          <p:cNvPr id="9" name="TextBox 8"/>
          <p:cNvSpPr txBox="1"/>
          <p:nvPr/>
        </p:nvSpPr>
        <p:spPr>
          <a:xfrm>
            <a:off x="827584" y="2420888"/>
            <a:ext cx="2388274" cy="923330"/>
          </a:xfrm>
          <a:prstGeom prst="rect">
            <a:avLst/>
          </a:prstGeom>
          <a:noFill/>
          <a:ln>
            <a:solidFill>
              <a:schemeClr val="accent1"/>
            </a:solidFill>
          </a:ln>
        </p:spPr>
        <p:txBody>
          <a:bodyPr wrap="square" rtlCol="0">
            <a:spAutoFit/>
          </a:bodyPr>
          <a:lstStyle/>
          <a:p>
            <a:r>
              <a:rPr lang="en-GB" dirty="0" smtClean="0"/>
              <a:t>Sequence and narrative representations to assess consequences</a:t>
            </a:r>
            <a:endParaRPr lang="en-GB" dirty="0"/>
          </a:p>
        </p:txBody>
      </p:sp>
      <p:sp>
        <p:nvSpPr>
          <p:cNvPr id="10" name="TextBox 9"/>
          <p:cNvSpPr txBox="1"/>
          <p:nvPr/>
        </p:nvSpPr>
        <p:spPr>
          <a:xfrm>
            <a:off x="4932040" y="1124744"/>
            <a:ext cx="1872208" cy="923330"/>
          </a:xfrm>
          <a:prstGeom prst="rect">
            <a:avLst/>
          </a:prstGeom>
          <a:noFill/>
          <a:ln>
            <a:solidFill>
              <a:schemeClr val="accent1"/>
            </a:solidFill>
          </a:ln>
        </p:spPr>
        <p:txBody>
          <a:bodyPr wrap="square" rtlCol="0">
            <a:spAutoFit/>
          </a:bodyPr>
          <a:lstStyle/>
          <a:p>
            <a:r>
              <a:rPr lang="en-GB" dirty="0" smtClean="0"/>
              <a:t>Effortlessly controlled muscle actions</a:t>
            </a:r>
            <a:endParaRPr lang="en-GB" dirty="0"/>
          </a:p>
        </p:txBody>
      </p:sp>
    </p:spTree>
    <p:extLst>
      <p:ext uri="{BB962C8B-B14F-4D97-AF65-F5344CB8AC3E}">
        <p14:creationId xmlns:p14="http://schemas.microsoft.com/office/powerpoint/2010/main" val="2846766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853" y="2708920"/>
            <a:ext cx="1872208" cy="2308324"/>
          </a:xfrm>
          <a:prstGeom prst="rect">
            <a:avLst/>
          </a:prstGeom>
          <a:noFill/>
          <a:ln>
            <a:solidFill>
              <a:schemeClr val="accent1"/>
            </a:solidFill>
          </a:ln>
        </p:spPr>
        <p:txBody>
          <a:bodyPr wrap="square" rtlCol="0">
            <a:spAutoFit/>
          </a:bodyPr>
          <a:lstStyle/>
          <a:p>
            <a:r>
              <a:rPr lang="en-GB" dirty="0" smtClean="0"/>
              <a:t>Actions menu</a:t>
            </a:r>
          </a:p>
          <a:p>
            <a:endParaRPr lang="en-GB" dirty="0"/>
          </a:p>
          <a:p>
            <a:r>
              <a:rPr lang="en-GB" dirty="0" smtClean="0"/>
              <a:t>Option #1</a:t>
            </a:r>
          </a:p>
          <a:p>
            <a:r>
              <a:rPr lang="en-GB" dirty="0" smtClean="0"/>
              <a:t>Option #2</a:t>
            </a:r>
          </a:p>
          <a:p>
            <a:r>
              <a:rPr lang="en-GB" dirty="0" smtClean="0"/>
              <a:t>Option #3</a:t>
            </a:r>
          </a:p>
          <a:p>
            <a:r>
              <a:rPr lang="en-GB" dirty="0" smtClean="0"/>
              <a:t>…</a:t>
            </a:r>
          </a:p>
          <a:p>
            <a:r>
              <a:rPr lang="en-GB" dirty="0" smtClean="0"/>
              <a:t>…</a:t>
            </a:r>
          </a:p>
          <a:p>
            <a:r>
              <a:rPr lang="en-GB" dirty="0" smtClean="0"/>
              <a:t>…</a:t>
            </a:r>
            <a:endParaRPr lang="en-GB" dirty="0"/>
          </a:p>
        </p:txBody>
      </p:sp>
      <p:sp>
        <p:nvSpPr>
          <p:cNvPr id="5" name="TextBox 4"/>
          <p:cNvSpPr txBox="1"/>
          <p:nvPr/>
        </p:nvSpPr>
        <p:spPr>
          <a:xfrm>
            <a:off x="1085617" y="4869160"/>
            <a:ext cx="1872208" cy="923330"/>
          </a:xfrm>
          <a:prstGeom prst="rect">
            <a:avLst/>
          </a:prstGeom>
          <a:noFill/>
          <a:ln>
            <a:solidFill>
              <a:schemeClr val="accent1"/>
            </a:solidFill>
          </a:ln>
        </p:spPr>
        <p:txBody>
          <a:bodyPr wrap="square" rtlCol="0">
            <a:spAutoFit/>
          </a:bodyPr>
          <a:lstStyle/>
          <a:p>
            <a:r>
              <a:rPr lang="en-GB" dirty="0" smtClean="0"/>
              <a:t>Social scripts for what’s appropriate</a:t>
            </a:r>
            <a:endParaRPr lang="en-GB" dirty="0"/>
          </a:p>
        </p:txBody>
      </p:sp>
      <p:sp>
        <p:nvSpPr>
          <p:cNvPr id="6" name="TextBox 5"/>
          <p:cNvSpPr txBox="1"/>
          <p:nvPr/>
        </p:nvSpPr>
        <p:spPr>
          <a:xfrm>
            <a:off x="3563888" y="4417079"/>
            <a:ext cx="1872208" cy="1200329"/>
          </a:xfrm>
          <a:prstGeom prst="rect">
            <a:avLst/>
          </a:prstGeom>
          <a:noFill/>
          <a:ln>
            <a:solidFill>
              <a:schemeClr val="accent1"/>
            </a:solidFill>
          </a:ln>
        </p:spPr>
        <p:txBody>
          <a:bodyPr wrap="square" rtlCol="0">
            <a:spAutoFit/>
          </a:bodyPr>
          <a:lstStyle/>
          <a:p>
            <a:r>
              <a:rPr lang="en-GB" dirty="0" smtClean="0"/>
              <a:t>Calibrated stress reactions</a:t>
            </a:r>
          </a:p>
          <a:p>
            <a:r>
              <a:rPr lang="en-GB" dirty="0" smtClean="0"/>
              <a:t>(Not too little and not too much)</a:t>
            </a:r>
            <a:endParaRPr lang="en-GB" dirty="0"/>
          </a:p>
        </p:txBody>
      </p:sp>
      <p:sp>
        <p:nvSpPr>
          <p:cNvPr id="7" name="TextBox 6"/>
          <p:cNvSpPr txBox="1"/>
          <p:nvPr/>
        </p:nvSpPr>
        <p:spPr>
          <a:xfrm>
            <a:off x="2843808" y="1127270"/>
            <a:ext cx="1872208" cy="923330"/>
          </a:xfrm>
          <a:prstGeom prst="rect">
            <a:avLst/>
          </a:prstGeom>
          <a:noFill/>
          <a:ln>
            <a:solidFill>
              <a:schemeClr val="accent1"/>
            </a:solidFill>
          </a:ln>
        </p:spPr>
        <p:txBody>
          <a:bodyPr wrap="square" rtlCol="0">
            <a:spAutoFit/>
          </a:bodyPr>
          <a:lstStyle/>
          <a:p>
            <a:r>
              <a:rPr lang="en-GB" dirty="0" smtClean="0"/>
              <a:t>Effective inhibition and planning</a:t>
            </a:r>
            <a:endParaRPr lang="en-GB" dirty="0"/>
          </a:p>
        </p:txBody>
      </p:sp>
      <p:sp>
        <p:nvSpPr>
          <p:cNvPr id="8" name="TextBox 7"/>
          <p:cNvSpPr txBox="1"/>
          <p:nvPr/>
        </p:nvSpPr>
        <p:spPr>
          <a:xfrm>
            <a:off x="467544" y="3523984"/>
            <a:ext cx="1872208" cy="923330"/>
          </a:xfrm>
          <a:prstGeom prst="rect">
            <a:avLst/>
          </a:prstGeom>
          <a:noFill/>
          <a:ln>
            <a:solidFill>
              <a:schemeClr val="accent1"/>
            </a:solidFill>
          </a:ln>
        </p:spPr>
        <p:txBody>
          <a:bodyPr wrap="square" rtlCol="0">
            <a:spAutoFit/>
          </a:bodyPr>
          <a:lstStyle/>
          <a:p>
            <a:r>
              <a:rPr lang="en-GB" dirty="0" smtClean="0"/>
              <a:t>Language skills to support reasoning</a:t>
            </a:r>
            <a:endParaRPr lang="en-GB" dirty="0"/>
          </a:p>
        </p:txBody>
      </p:sp>
      <p:sp>
        <p:nvSpPr>
          <p:cNvPr id="9" name="TextBox 8"/>
          <p:cNvSpPr txBox="1"/>
          <p:nvPr/>
        </p:nvSpPr>
        <p:spPr>
          <a:xfrm>
            <a:off x="827584" y="2420888"/>
            <a:ext cx="2388274" cy="923330"/>
          </a:xfrm>
          <a:prstGeom prst="rect">
            <a:avLst/>
          </a:prstGeom>
          <a:noFill/>
          <a:ln>
            <a:solidFill>
              <a:schemeClr val="accent1"/>
            </a:solidFill>
          </a:ln>
        </p:spPr>
        <p:txBody>
          <a:bodyPr wrap="square" rtlCol="0">
            <a:spAutoFit/>
          </a:bodyPr>
          <a:lstStyle/>
          <a:p>
            <a:r>
              <a:rPr lang="en-GB" dirty="0" smtClean="0"/>
              <a:t>Sequence and narrative representations to assess consequences</a:t>
            </a:r>
            <a:endParaRPr lang="en-GB" dirty="0"/>
          </a:p>
        </p:txBody>
      </p:sp>
      <p:sp>
        <p:nvSpPr>
          <p:cNvPr id="10" name="TextBox 9"/>
          <p:cNvSpPr txBox="1"/>
          <p:nvPr/>
        </p:nvSpPr>
        <p:spPr>
          <a:xfrm>
            <a:off x="4932040" y="1124744"/>
            <a:ext cx="1872208" cy="923330"/>
          </a:xfrm>
          <a:prstGeom prst="rect">
            <a:avLst/>
          </a:prstGeom>
          <a:noFill/>
          <a:ln>
            <a:solidFill>
              <a:schemeClr val="accent1"/>
            </a:solidFill>
          </a:ln>
        </p:spPr>
        <p:txBody>
          <a:bodyPr wrap="square" rtlCol="0">
            <a:spAutoFit/>
          </a:bodyPr>
          <a:lstStyle/>
          <a:p>
            <a:r>
              <a:rPr lang="en-GB" dirty="0" smtClean="0"/>
              <a:t>Effortlessly controlled muscle actions</a:t>
            </a:r>
            <a:endParaRPr lang="en-GB" dirty="0"/>
          </a:p>
        </p:txBody>
      </p:sp>
      <p:sp>
        <p:nvSpPr>
          <p:cNvPr id="11" name="TextBox 10"/>
          <p:cNvSpPr txBox="1"/>
          <p:nvPr/>
        </p:nvSpPr>
        <p:spPr>
          <a:xfrm>
            <a:off x="563483" y="1314803"/>
            <a:ext cx="1872208" cy="646331"/>
          </a:xfrm>
          <a:prstGeom prst="rect">
            <a:avLst/>
          </a:prstGeom>
          <a:noFill/>
          <a:ln>
            <a:solidFill>
              <a:schemeClr val="accent1"/>
            </a:solidFill>
          </a:ln>
        </p:spPr>
        <p:txBody>
          <a:bodyPr wrap="square" rtlCol="0">
            <a:spAutoFit/>
          </a:bodyPr>
          <a:lstStyle/>
          <a:p>
            <a:r>
              <a:rPr lang="en-GB" dirty="0" smtClean="0"/>
              <a:t>Memories of coping/adjusting</a:t>
            </a:r>
            <a:endParaRPr lang="en-GB" dirty="0"/>
          </a:p>
        </p:txBody>
      </p:sp>
    </p:spTree>
    <p:extLst>
      <p:ext uri="{BB962C8B-B14F-4D97-AF65-F5344CB8AC3E}">
        <p14:creationId xmlns:p14="http://schemas.microsoft.com/office/powerpoint/2010/main" val="1972552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Instead of a teapot?</a:t>
            </a:r>
            <a:endParaRPr lang="en-GB" dirty="0"/>
          </a:p>
        </p:txBody>
      </p:sp>
      <p:sp>
        <p:nvSpPr>
          <p:cNvPr id="3" name="Content Placeholder 2"/>
          <p:cNvSpPr>
            <a:spLocks noGrp="1"/>
          </p:cNvSpPr>
          <p:nvPr>
            <p:ph sz="half" idx="1"/>
          </p:nvPr>
        </p:nvSpPr>
        <p:spPr/>
        <p:txBody>
          <a:bodyPr/>
          <a:lstStyle/>
          <a:p>
            <a:r>
              <a:rPr lang="en-GB" dirty="0" smtClean="0"/>
              <a:t>Steal a car</a:t>
            </a:r>
          </a:p>
          <a:p>
            <a:r>
              <a:rPr lang="en-GB" dirty="0" smtClean="0"/>
              <a:t>Use some drugs</a:t>
            </a:r>
          </a:p>
          <a:p>
            <a:r>
              <a:rPr lang="en-GB" dirty="0" smtClean="0"/>
              <a:t>Take out a payday loan</a:t>
            </a:r>
          </a:p>
          <a:p>
            <a:r>
              <a:rPr lang="en-GB" dirty="0" smtClean="0"/>
              <a:t>Have another drink</a:t>
            </a:r>
          </a:p>
          <a:p>
            <a:r>
              <a:rPr lang="en-GB" dirty="0" smtClean="0"/>
              <a:t>Lash out</a:t>
            </a:r>
          </a:p>
          <a:p>
            <a:r>
              <a:rPr lang="en-GB" dirty="0" smtClean="0"/>
              <a:t>Take medical advice</a:t>
            </a:r>
          </a:p>
          <a:p>
            <a:r>
              <a:rPr lang="en-GB" dirty="0" smtClean="0"/>
              <a:t>Go in to school</a:t>
            </a:r>
          </a:p>
          <a:p>
            <a:r>
              <a:rPr lang="en-GB" dirty="0" smtClean="0"/>
              <a:t>Follow rules</a:t>
            </a:r>
            <a:endParaRPr lang="en-GB" dirty="0"/>
          </a:p>
        </p:txBody>
      </p:sp>
      <p:sp>
        <p:nvSpPr>
          <p:cNvPr id="4" name="Content Placeholder 3"/>
          <p:cNvSpPr>
            <a:spLocks noGrp="1"/>
          </p:cNvSpPr>
          <p:nvPr>
            <p:ph sz="half" idx="2"/>
          </p:nvPr>
        </p:nvSpPr>
        <p:spPr/>
        <p:txBody>
          <a:bodyPr/>
          <a:lstStyle/>
          <a:p>
            <a:r>
              <a:rPr lang="en-GB" dirty="0" smtClean="0"/>
              <a:t>Eat healthily</a:t>
            </a:r>
          </a:p>
          <a:p>
            <a:r>
              <a:rPr lang="en-GB" dirty="0" smtClean="0"/>
              <a:t>Turn up for work</a:t>
            </a:r>
          </a:p>
          <a:p>
            <a:r>
              <a:rPr lang="en-GB" dirty="0" smtClean="0"/>
              <a:t>Study</a:t>
            </a:r>
          </a:p>
          <a:p>
            <a:r>
              <a:rPr lang="en-GB" dirty="0" smtClean="0"/>
              <a:t>Plan for future</a:t>
            </a:r>
          </a:p>
          <a:p>
            <a:r>
              <a:rPr lang="en-GB" dirty="0" smtClean="0"/>
              <a:t>Respond to children</a:t>
            </a:r>
          </a:p>
          <a:p>
            <a:r>
              <a:rPr lang="en-GB" dirty="0" smtClean="0"/>
              <a:t>Put down the phone</a:t>
            </a:r>
          </a:p>
          <a:p>
            <a:r>
              <a:rPr lang="en-GB" dirty="0" smtClean="0"/>
              <a:t>Avoid self-harm</a:t>
            </a:r>
          </a:p>
          <a:p>
            <a:r>
              <a:rPr lang="en-GB" dirty="0" smtClean="0"/>
              <a:t>ETC</a:t>
            </a:r>
            <a:endParaRPr lang="en-GB" dirty="0"/>
          </a:p>
        </p:txBody>
      </p:sp>
    </p:spTree>
    <p:extLst>
      <p:ext uri="{BB962C8B-B14F-4D97-AF65-F5344CB8AC3E}">
        <p14:creationId xmlns:p14="http://schemas.microsoft.com/office/powerpoint/2010/main" val="3638916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853" y="2708920"/>
            <a:ext cx="1872208" cy="2308324"/>
          </a:xfrm>
          <a:prstGeom prst="rect">
            <a:avLst/>
          </a:prstGeom>
          <a:noFill/>
          <a:ln>
            <a:solidFill>
              <a:schemeClr val="accent1"/>
            </a:solidFill>
          </a:ln>
        </p:spPr>
        <p:txBody>
          <a:bodyPr wrap="square" rtlCol="0">
            <a:spAutoFit/>
          </a:bodyPr>
          <a:lstStyle/>
          <a:p>
            <a:r>
              <a:rPr lang="en-GB" dirty="0" smtClean="0"/>
              <a:t>Actions menu</a:t>
            </a:r>
          </a:p>
          <a:p>
            <a:endParaRPr lang="en-GB" dirty="0"/>
          </a:p>
          <a:p>
            <a:r>
              <a:rPr lang="en-GB" dirty="0" smtClean="0"/>
              <a:t>Option #1</a:t>
            </a:r>
          </a:p>
          <a:p>
            <a:r>
              <a:rPr lang="en-GB" dirty="0" smtClean="0"/>
              <a:t>Option #2</a:t>
            </a:r>
          </a:p>
          <a:p>
            <a:r>
              <a:rPr lang="en-GB" dirty="0" smtClean="0"/>
              <a:t>Option #3</a:t>
            </a:r>
          </a:p>
          <a:p>
            <a:r>
              <a:rPr lang="en-GB" dirty="0" smtClean="0"/>
              <a:t>…</a:t>
            </a:r>
          </a:p>
          <a:p>
            <a:r>
              <a:rPr lang="en-GB" dirty="0" smtClean="0"/>
              <a:t>…</a:t>
            </a:r>
          </a:p>
          <a:p>
            <a:r>
              <a:rPr lang="en-GB" dirty="0" smtClean="0"/>
              <a:t>…</a:t>
            </a:r>
            <a:endParaRPr lang="en-GB" dirty="0"/>
          </a:p>
        </p:txBody>
      </p:sp>
      <p:sp>
        <p:nvSpPr>
          <p:cNvPr id="5" name="TextBox 4"/>
          <p:cNvSpPr txBox="1"/>
          <p:nvPr/>
        </p:nvSpPr>
        <p:spPr>
          <a:xfrm>
            <a:off x="1085617" y="4869160"/>
            <a:ext cx="1872208" cy="923330"/>
          </a:xfrm>
          <a:prstGeom prst="rect">
            <a:avLst/>
          </a:prstGeom>
          <a:noFill/>
          <a:ln>
            <a:solidFill>
              <a:schemeClr val="accent1"/>
            </a:solidFill>
          </a:ln>
        </p:spPr>
        <p:txBody>
          <a:bodyPr wrap="square" rtlCol="0">
            <a:spAutoFit/>
          </a:bodyPr>
          <a:lstStyle/>
          <a:p>
            <a:r>
              <a:rPr lang="en-GB" dirty="0" smtClean="0"/>
              <a:t>Social scripts for what’s appropriate</a:t>
            </a:r>
            <a:endParaRPr lang="en-GB" dirty="0"/>
          </a:p>
        </p:txBody>
      </p:sp>
      <p:sp>
        <p:nvSpPr>
          <p:cNvPr id="6" name="TextBox 5"/>
          <p:cNvSpPr txBox="1"/>
          <p:nvPr/>
        </p:nvSpPr>
        <p:spPr>
          <a:xfrm>
            <a:off x="3563888" y="4417079"/>
            <a:ext cx="1872208" cy="1200329"/>
          </a:xfrm>
          <a:prstGeom prst="rect">
            <a:avLst/>
          </a:prstGeom>
          <a:noFill/>
          <a:ln>
            <a:solidFill>
              <a:schemeClr val="accent1"/>
            </a:solidFill>
          </a:ln>
        </p:spPr>
        <p:txBody>
          <a:bodyPr wrap="square" rtlCol="0">
            <a:spAutoFit/>
          </a:bodyPr>
          <a:lstStyle/>
          <a:p>
            <a:r>
              <a:rPr lang="en-GB" dirty="0" smtClean="0"/>
              <a:t>Calibrated stress reactions</a:t>
            </a:r>
          </a:p>
          <a:p>
            <a:r>
              <a:rPr lang="en-GB" dirty="0" smtClean="0"/>
              <a:t>(Not too little and not too much)</a:t>
            </a:r>
            <a:endParaRPr lang="en-GB" dirty="0"/>
          </a:p>
        </p:txBody>
      </p:sp>
      <p:sp>
        <p:nvSpPr>
          <p:cNvPr id="7" name="TextBox 6"/>
          <p:cNvSpPr txBox="1"/>
          <p:nvPr/>
        </p:nvSpPr>
        <p:spPr>
          <a:xfrm>
            <a:off x="2843808" y="1127270"/>
            <a:ext cx="1872208" cy="923330"/>
          </a:xfrm>
          <a:prstGeom prst="rect">
            <a:avLst/>
          </a:prstGeom>
          <a:noFill/>
          <a:ln>
            <a:solidFill>
              <a:schemeClr val="accent1"/>
            </a:solidFill>
          </a:ln>
        </p:spPr>
        <p:txBody>
          <a:bodyPr wrap="square" rtlCol="0">
            <a:spAutoFit/>
          </a:bodyPr>
          <a:lstStyle/>
          <a:p>
            <a:r>
              <a:rPr lang="en-GB" dirty="0" smtClean="0"/>
              <a:t>Effective inhibition and planning</a:t>
            </a:r>
            <a:endParaRPr lang="en-GB" dirty="0"/>
          </a:p>
        </p:txBody>
      </p:sp>
      <p:sp>
        <p:nvSpPr>
          <p:cNvPr id="8" name="TextBox 7"/>
          <p:cNvSpPr txBox="1"/>
          <p:nvPr/>
        </p:nvSpPr>
        <p:spPr>
          <a:xfrm>
            <a:off x="467544" y="3523984"/>
            <a:ext cx="1872208" cy="923330"/>
          </a:xfrm>
          <a:prstGeom prst="rect">
            <a:avLst/>
          </a:prstGeom>
          <a:noFill/>
          <a:ln>
            <a:solidFill>
              <a:schemeClr val="accent1"/>
            </a:solidFill>
          </a:ln>
        </p:spPr>
        <p:txBody>
          <a:bodyPr wrap="square" rtlCol="0">
            <a:spAutoFit/>
          </a:bodyPr>
          <a:lstStyle/>
          <a:p>
            <a:r>
              <a:rPr lang="en-GB" dirty="0" smtClean="0"/>
              <a:t>Language skills to support reasoning</a:t>
            </a:r>
            <a:endParaRPr lang="en-GB" dirty="0"/>
          </a:p>
        </p:txBody>
      </p:sp>
      <p:sp>
        <p:nvSpPr>
          <p:cNvPr id="9" name="TextBox 8"/>
          <p:cNvSpPr txBox="1"/>
          <p:nvPr/>
        </p:nvSpPr>
        <p:spPr>
          <a:xfrm>
            <a:off x="827584" y="2420888"/>
            <a:ext cx="2388274" cy="923330"/>
          </a:xfrm>
          <a:prstGeom prst="rect">
            <a:avLst/>
          </a:prstGeom>
          <a:noFill/>
          <a:ln>
            <a:solidFill>
              <a:schemeClr val="accent1"/>
            </a:solidFill>
          </a:ln>
        </p:spPr>
        <p:txBody>
          <a:bodyPr wrap="square" rtlCol="0">
            <a:spAutoFit/>
          </a:bodyPr>
          <a:lstStyle/>
          <a:p>
            <a:r>
              <a:rPr lang="en-GB" dirty="0" smtClean="0"/>
              <a:t>Sequence and narrative representations to assess consequences</a:t>
            </a:r>
            <a:endParaRPr lang="en-GB" dirty="0"/>
          </a:p>
        </p:txBody>
      </p:sp>
      <p:sp>
        <p:nvSpPr>
          <p:cNvPr id="10" name="TextBox 9"/>
          <p:cNvSpPr txBox="1"/>
          <p:nvPr/>
        </p:nvSpPr>
        <p:spPr>
          <a:xfrm>
            <a:off x="4932040" y="1124744"/>
            <a:ext cx="1872208" cy="923330"/>
          </a:xfrm>
          <a:prstGeom prst="rect">
            <a:avLst/>
          </a:prstGeom>
          <a:noFill/>
          <a:ln>
            <a:solidFill>
              <a:schemeClr val="accent1"/>
            </a:solidFill>
          </a:ln>
        </p:spPr>
        <p:txBody>
          <a:bodyPr wrap="square" rtlCol="0">
            <a:spAutoFit/>
          </a:bodyPr>
          <a:lstStyle/>
          <a:p>
            <a:r>
              <a:rPr lang="en-GB" dirty="0" smtClean="0"/>
              <a:t>Effortlessly controlled muscle actions</a:t>
            </a:r>
            <a:endParaRPr lang="en-GB" dirty="0"/>
          </a:p>
        </p:txBody>
      </p:sp>
      <p:sp>
        <p:nvSpPr>
          <p:cNvPr id="11" name="TextBox 10"/>
          <p:cNvSpPr txBox="1"/>
          <p:nvPr/>
        </p:nvSpPr>
        <p:spPr>
          <a:xfrm>
            <a:off x="563483" y="1314803"/>
            <a:ext cx="1872208" cy="646331"/>
          </a:xfrm>
          <a:prstGeom prst="rect">
            <a:avLst/>
          </a:prstGeom>
          <a:noFill/>
          <a:ln>
            <a:solidFill>
              <a:schemeClr val="accent1"/>
            </a:solidFill>
          </a:ln>
        </p:spPr>
        <p:txBody>
          <a:bodyPr wrap="square" rtlCol="0">
            <a:spAutoFit/>
          </a:bodyPr>
          <a:lstStyle/>
          <a:p>
            <a:r>
              <a:rPr lang="en-GB" dirty="0" smtClean="0"/>
              <a:t>Memories of coping/adjusting</a:t>
            </a:r>
            <a:endParaRPr lang="en-GB" dirty="0"/>
          </a:p>
        </p:txBody>
      </p:sp>
      <p:sp>
        <p:nvSpPr>
          <p:cNvPr id="12" name="Title 11"/>
          <p:cNvSpPr>
            <a:spLocks noGrp="1"/>
          </p:cNvSpPr>
          <p:nvPr>
            <p:ph type="title"/>
          </p:nvPr>
        </p:nvSpPr>
        <p:spPr>
          <a:xfrm>
            <a:off x="467544" y="0"/>
            <a:ext cx="8229600" cy="1143000"/>
          </a:xfrm>
        </p:spPr>
        <p:txBody>
          <a:bodyPr/>
          <a:lstStyle/>
          <a:p>
            <a:r>
              <a:rPr lang="en-GB" dirty="0" smtClean="0"/>
              <a:t>The adaptive brain …</a:t>
            </a:r>
            <a:endParaRPr lang="en-GB" dirty="0"/>
          </a:p>
        </p:txBody>
      </p:sp>
    </p:spTree>
    <p:extLst>
      <p:ext uri="{BB962C8B-B14F-4D97-AF65-F5344CB8AC3E}">
        <p14:creationId xmlns:p14="http://schemas.microsoft.com/office/powerpoint/2010/main" val="746906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Brain picture?</a:t>
            </a:r>
            <a:endParaRPr lang="en-GB" dirty="0"/>
          </a:p>
        </p:txBody>
      </p:sp>
      <p:pic>
        <p:nvPicPr>
          <p:cNvPr id="3"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628800"/>
            <a:ext cx="8141170" cy="4070585"/>
          </a:xfrm>
          <a:prstGeom prst="rect">
            <a:avLst/>
          </a:prstGeom>
        </p:spPr>
      </p:pic>
    </p:spTree>
    <p:extLst>
      <p:ext uri="{BB962C8B-B14F-4D97-AF65-F5344CB8AC3E}">
        <p14:creationId xmlns:p14="http://schemas.microsoft.com/office/powerpoint/2010/main" val="1425045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did we get there?</a:t>
            </a:r>
            <a:endParaRPr lang="en-GB" dirty="0"/>
          </a:p>
        </p:txBody>
      </p:sp>
      <p:sp>
        <p:nvSpPr>
          <p:cNvPr id="3" name="Content Placeholder 2"/>
          <p:cNvSpPr>
            <a:spLocks noGrp="1"/>
          </p:cNvSpPr>
          <p:nvPr>
            <p:ph idx="1"/>
          </p:nvPr>
        </p:nvSpPr>
        <p:spPr/>
        <p:txBody>
          <a:bodyPr/>
          <a:lstStyle/>
          <a:p>
            <a:r>
              <a:rPr lang="en-GB" dirty="0" smtClean="0"/>
              <a:t>Have we?</a:t>
            </a:r>
          </a:p>
          <a:p>
            <a:r>
              <a:rPr lang="en-GB" dirty="0" smtClean="0"/>
              <a:t>Sufficient stress and it breaks down</a:t>
            </a:r>
          </a:p>
          <a:p>
            <a:r>
              <a:rPr lang="en-GB" dirty="0" smtClean="0"/>
              <a:t>Compare a 4 year old …</a:t>
            </a:r>
            <a:endParaRPr lang="en-GB" dirty="0"/>
          </a:p>
        </p:txBody>
      </p:sp>
    </p:spTree>
    <p:extLst>
      <p:ext uri="{BB962C8B-B14F-4D97-AF65-F5344CB8AC3E}">
        <p14:creationId xmlns:p14="http://schemas.microsoft.com/office/powerpoint/2010/main" val="24243564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experiment …</a:t>
            </a:r>
            <a:endParaRPr lang="en-US" dirty="0"/>
          </a:p>
        </p:txBody>
      </p:sp>
      <p:sp>
        <p:nvSpPr>
          <p:cNvPr id="3" name="Content Placeholder 2"/>
          <p:cNvSpPr>
            <a:spLocks noGrp="1"/>
          </p:cNvSpPr>
          <p:nvPr>
            <p:ph idx="1"/>
          </p:nvPr>
        </p:nvSpPr>
        <p:spPr/>
        <p:txBody>
          <a:bodyPr/>
          <a:lstStyle/>
          <a:p>
            <a:r>
              <a:rPr lang="en-GB" dirty="0" smtClean="0"/>
              <a:t>The Stanford marshmallow study</a:t>
            </a:r>
          </a:p>
          <a:p>
            <a:pPr lvl="1"/>
            <a:r>
              <a:rPr lang="en-GB" dirty="0" smtClean="0"/>
              <a:t>Replicated many times</a:t>
            </a:r>
          </a:p>
          <a:p>
            <a:pPr lvl="1"/>
            <a:r>
              <a:rPr lang="en-GB" dirty="0" smtClean="0"/>
              <a:t>Predicts</a:t>
            </a:r>
          </a:p>
          <a:p>
            <a:pPr lvl="2"/>
            <a:r>
              <a:rPr lang="en-GB" dirty="0" smtClean="0"/>
              <a:t>Adolescent adjustment</a:t>
            </a:r>
          </a:p>
          <a:p>
            <a:pPr lvl="2"/>
            <a:r>
              <a:rPr lang="en-GB" dirty="0" smtClean="0"/>
              <a:t>Academic performance and IQ</a:t>
            </a:r>
          </a:p>
          <a:p>
            <a:pPr lvl="2"/>
            <a:r>
              <a:rPr lang="en-GB" dirty="0" smtClean="0"/>
              <a:t>Body mass index and health</a:t>
            </a:r>
          </a:p>
          <a:p>
            <a:pPr lvl="2"/>
            <a:r>
              <a:rPr lang="en-GB" dirty="0" smtClean="0"/>
              <a:t>Credit rating</a:t>
            </a:r>
          </a:p>
          <a:p>
            <a:pPr lvl="1"/>
            <a:r>
              <a:rPr lang="en-GB" dirty="0" smtClean="0"/>
              <a:t>DO NOT try it at home!</a:t>
            </a:r>
            <a:endParaRPr lang="en-US" dirty="0"/>
          </a:p>
        </p:txBody>
      </p:sp>
    </p:spTree>
    <p:extLst>
      <p:ext uri="{BB962C8B-B14F-4D97-AF65-F5344CB8AC3E}">
        <p14:creationId xmlns:p14="http://schemas.microsoft.com/office/powerpoint/2010/main" val="105144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mallow3.jpg"/>
          <p:cNvPicPr>
            <a:picLocks noGrp="1" noChangeAspect="1"/>
          </p:cNvPicPr>
          <p:nvPr>
            <p:ph idx="1"/>
          </p:nvPr>
        </p:nvPicPr>
        <p:blipFill>
          <a:blip r:embed="rId2"/>
          <a:stretch>
            <a:fillRect/>
          </a:stretch>
        </p:blipFill>
        <p:spPr>
          <a:xfrm>
            <a:off x="990184" y="1857364"/>
            <a:ext cx="7082278" cy="3966076"/>
          </a:xfrm>
        </p:spPr>
      </p:pic>
    </p:spTree>
    <p:extLst>
      <p:ext uri="{BB962C8B-B14F-4D97-AF65-F5344CB8AC3E}">
        <p14:creationId xmlns:p14="http://schemas.microsoft.com/office/powerpoint/2010/main" val="391014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allow1.jpg"/>
          <p:cNvPicPr>
            <a:picLocks noGrp="1" noChangeAspect="1"/>
          </p:cNvPicPr>
          <p:nvPr>
            <p:ph idx="1"/>
          </p:nvPr>
        </p:nvPicPr>
        <p:blipFill>
          <a:blip r:embed="rId2"/>
          <a:stretch>
            <a:fillRect/>
          </a:stretch>
        </p:blipFill>
        <p:spPr>
          <a:xfrm>
            <a:off x="571472" y="1714488"/>
            <a:ext cx="8043475" cy="4519411"/>
          </a:xfrm>
        </p:spPr>
      </p:pic>
    </p:spTree>
    <p:extLst>
      <p:ext uri="{BB962C8B-B14F-4D97-AF65-F5344CB8AC3E}">
        <p14:creationId xmlns:p14="http://schemas.microsoft.com/office/powerpoint/2010/main" val="882779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allow2.jpg"/>
          <p:cNvPicPr>
            <a:picLocks noGrp="1" noChangeAspect="1"/>
          </p:cNvPicPr>
          <p:nvPr>
            <p:ph idx="1"/>
          </p:nvPr>
        </p:nvPicPr>
        <p:blipFill>
          <a:blip r:embed="rId2"/>
          <a:stretch>
            <a:fillRect/>
          </a:stretch>
        </p:blipFill>
        <p:spPr>
          <a:xfrm>
            <a:off x="500034" y="1546137"/>
            <a:ext cx="7954097" cy="4526069"/>
          </a:xfrm>
        </p:spPr>
      </p:pic>
    </p:spTree>
    <p:extLst>
      <p:ext uri="{BB962C8B-B14F-4D97-AF65-F5344CB8AC3E}">
        <p14:creationId xmlns:p14="http://schemas.microsoft.com/office/powerpoint/2010/main" val="9994277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allow4.jpg"/>
          <p:cNvPicPr>
            <a:picLocks noGrp="1" noChangeAspect="1"/>
          </p:cNvPicPr>
          <p:nvPr>
            <p:ph idx="1"/>
          </p:nvPr>
        </p:nvPicPr>
        <p:blipFill>
          <a:blip r:embed="rId3"/>
          <a:stretch>
            <a:fillRect/>
          </a:stretch>
        </p:blipFill>
        <p:spPr>
          <a:xfrm>
            <a:off x="428595" y="1656952"/>
            <a:ext cx="8292061" cy="4415253"/>
          </a:xfrm>
        </p:spPr>
      </p:pic>
    </p:spTree>
    <p:extLst>
      <p:ext uri="{BB962C8B-B14F-4D97-AF65-F5344CB8AC3E}">
        <p14:creationId xmlns:p14="http://schemas.microsoft.com/office/powerpoint/2010/main" val="6172045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853" y="2708920"/>
            <a:ext cx="1872208" cy="2308324"/>
          </a:xfrm>
          <a:prstGeom prst="rect">
            <a:avLst/>
          </a:prstGeom>
          <a:noFill/>
          <a:ln>
            <a:solidFill>
              <a:schemeClr val="accent1"/>
            </a:solidFill>
          </a:ln>
        </p:spPr>
        <p:txBody>
          <a:bodyPr wrap="square" rtlCol="0">
            <a:spAutoFit/>
          </a:bodyPr>
          <a:lstStyle/>
          <a:p>
            <a:r>
              <a:rPr lang="en-GB" dirty="0" smtClean="0"/>
              <a:t>Actions menu</a:t>
            </a:r>
          </a:p>
          <a:p>
            <a:endParaRPr lang="en-GB" dirty="0"/>
          </a:p>
          <a:p>
            <a:r>
              <a:rPr lang="en-GB" dirty="0" smtClean="0"/>
              <a:t>Option #1</a:t>
            </a:r>
          </a:p>
          <a:p>
            <a:r>
              <a:rPr lang="en-GB" dirty="0" smtClean="0"/>
              <a:t>Option #2</a:t>
            </a:r>
          </a:p>
          <a:p>
            <a:r>
              <a:rPr lang="en-GB" dirty="0" smtClean="0"/>
              <a:t>Option #3</a:t>
            </a:r>
          </a:p>
          <a:p>
            <a:r>
              <a:rPr lang="en-GB" dirty="0" smtClean="0"/>
              <a:t>…</a:t>
            </a:r>
          </a:p>
          <a:p>
            <a:r>
              <a:rPr lang="en-GB" dirty="0" smtClean="0"/>
              <a:t>…</a:t>
            </a:r>
          </a:p>
          <a:p>
            <a:r>
              <a:rPr lang="en-GB" dirty="0" smtClean="0"/>
              <a:t>…</a:t>
            </a:r>
            <a:endParaRPr lang="en-GB" dirty="0"/>
          </a:p>
        </p:txBody>
      </p:sp>
      <p:sp>
        <p:nvSpPr>
          <p:cNvPr id="5" name="TextBox 4"/>
          <p:cNvSpPr txBox="1"/>
          <p:nvPr/>
        </p:nvSpPr>
        <p:spPr>
          <a:xfrm>
            <a:off x="1085617" y="4869160"/>
            <a:ext cx="1872208" cy="923330"/>
          </a:xfrm>
          <a:prstGeom prst="rect">
            <a:avLst/>
          </a:prstGeom>
          <a:noFill/>
          <a:ln>
            <a:solidFill>
              <a:schemeClr val="accent1"/>
            </a:solidFill>
          </a:ln>
        </p:spPr>
        <p:txBody>
          <a:bodyPr wrap="square" rtlCol="0">
            <a:spAutoFit/>
          </a:bodyPr>
          <a:lstStyle/>
          <a:p>
            <a:r>
              <a:rPr lang="en-GB" dirty="0" smtClean="0"/>
              <a:t>Social scripts for what’s appropriate</a:t>
            </a:r>
            <a:endParaRPr lang="en-GB" dirty="0"/>
          </a:p>
        </p:txBody>
      </p:sp>
      <p:sp>
        <p:nvSpPr>
          <p:cNvPr id="6" name="TextBox 5"/>
          <p:cNvSpPr txBox="1"/>
          <p:nvPr/>
        </p:nvSpPr>
        <p:spPr>
          <a:xfrm>
            <a:off x="3563888" y="4417079"/>
            <a:ext cx="1872208" cy="1200329"/>
          </a:xfrm>
          <a:prstGeom prst="rect">
            <a:avLst/>
          </a:prstGeom>
          <a:noFill/>
          <a:ln>
            <a:solidFill>
              <a:schemeClr val="accent1"/>
            </a:solidFill>
          </a:ln>
        </p:spPr>
        <p:txBody>
          <a:bodyPr wrap="square" rtlCol="0">
            <a:spAutoFit/>
          </a:bodyPr>
          <a:lstStyle/>
          <a:p>
            <a:r>
              <a:rPr lang="en-GB" dirty="0" smtClean="0"/>
              <a:t>Calibrated stress reactions</a:t>
            </a:r>
          </a:p>
          <a:p>
            <a:r>
              <a:rPr lang="en-GB" dirty="0" smtClean="0"/>
              <a:t>(Not too little and not too much)</a:t>
            </a:r>
            <a:endParaRPr lang="en-GB" dirty="0"/>
          </a:p>
        </p:txBody>
      </p:sp>
      <p:sp>
        <p:nvSpPr>
          <p:cNvPr id="7" name="TextBox 6"/>
          <p:cNvSpPr txBox="1"/>
          <p:nvPr/>
        </p:nvSpPr>
        <p:spPr>
          <a:xfrm>
            <a:off x="2843808" y="1127270"/>
            <a:ext cx="1872208" cy="923330"/>
          </a:xfrm>
          <a:prstGeom prst="rect">
            <a:avLst/>
          </a:prstGeom>
          <a:noFill/>
          <a:ln>
            <a:solidFill>
              <a:schemeClr val="accent1"/>
            </a:solidFill>
          </a:ln>
        </p:spPr>
        <p:txBody>
          <a:bodyPr wrap="square" rtlCol="0">
            <a:spAutoFit/>
          </a:bodyPr>
          <a:lstStyle/>
          <a:p>
            <a:r>
              <a:rPr lang="en-GB" dirty="0" smtClean="0"/>
              <a:t>Effective inhibition and planning</a:t>
            </a:r>
            <a:endParaRPr lang="en-GB" dirty="0"/>
          </a:p>
        </p:txBody>
      </p:sp>
      <p:sp>
        <p:nvSpPr>
          <p:cNvPr id="8" name="TextBox 7"/>
          <p:cNvSpPr txBox="1"/>
          <p:nvPr/>
        </p:nvSpPr>
        <p:spPr>
          <a:xfrm>
            <a:off x="467544" y="3523984"/>
            <a:ext cx="1872208" cy="923330"/>
          </a:xfrm>
          <a:prstGeom prst="rect">
            <a:avLst/>
          </a:prstGeom>
          <a:noFill/>
          <a:ln>
            <a:solidFill>
              <a:schemeClr val="accent1"/>
            </a:solidFill>
          </a:ln>
        </p:spPr>
        <p:txBody>
          <a:bodyPr wrap="square" rtlCol="0">
            <a:spAutoFit/>
          </a:bodyPr>
          <a:lstStyle/>
          <a:p>
            <a:r>
              <a:rPr lang="en-GB" dirty="0" smtClean="0"/>
              <a:t>Language skills to support reasoning</a:t>
            </a:r>
            <a:endParaRPr lang="en-GB" dirty="0"/>
          </a:p>
        </p:txBody>
      </p:sp>
      <p:sp>
        <p:nvSpPr>
          <p:cNvPr id="9" name="TextBox 8"/>
          <p:cNvSpPr txBox="1"/>
          <p:nvPr/>
        </p:nvSpPr>
        <p:spPr>
          <a:xfrm>
            <a:off x="827584" y="2420888"/>
            <a:ext cx="2388274" cy="923330"/>
          </a:xfrm>
          <a:prstGeom prst="rect">
            <a:avLst/>
          </a:prstGeom>
          <a:noFill/>
          <a:ln>
            <a:solidFill>
              <a:schemeClr val="accent1"/>
            </a:solidFill>
          </a:ln>
        </p:spPr>
        <p:txBody>
          <a:bodyPr wrap="square" rtlCol="0">
            <a:spAutoFit/>
          </a:bodyPr>
          <a:lstStyle/>
          <a:p>
            <a:r>
              <a:rPr lang="en-GB" dirty="0" smtClean="0"/>
              <a:t>Sequence and narrative representations to assess consequences</a:t>
            </a:r>
            <a:endParaRPr lang="en-GB" dirty="0"/>
          </a:p>
        </p:txBody>
      </p:sp>
      <p:sp>
        <p:nvSpPr>
          <p:cNvPr id="10" name="TextBox 9"/>
          <p:cNvSpPr txBox="1"/>
          <p:nvPr/>
        </p:nvSpPr>
        <p:spPr>
          <a:xfrm>
            <a:off x="4932040" y="1124744"/>
            <a:ext cx="1872208" cy="923330"/>
          </a:xfrm>
          <a:prstGeom prst="rect">
            <a:avLst/>
          </a:prstGeom>
          <a:noFill/>
          <a:ln>
            <a:solidFill>
              <a:schemeClr val="accent1"/>
            </a:solidFill>
          </a:ln>
        </p:spPr>
        <p:txBody>
          <a:bodyPr wrap="square" rtlCol="0">
            <a:spAutoFit/>
          </a:bodyPr>
          <a:lstStyle/>
          <a:p>
            <a:r>
              <a:rPr lang="en-GB" dirty="0" smtClean="0"/>
              <a:t>Effortlessly controlled muscle actions</a:t>
            </a:r>
            <a:endParaRPr lang="en-GB" dirty="0"/>
          </a:p>
        </p:txBody>
      </p:sp>
      <p:sp>
        <p:nvSpPr>
          <p:cNvPr id="11" name="TextBox 10"/>
          <p:cNvSpPr txBox="1"/>
          <p:nvPr/>
        </p:nvSpPr>
        <p:spPr>
          <a:xfrm>
            <a:off x="563483" y="1314803"/>
            <a:ext cx="1872208" cy="646331"/>
          </a:xfrm>
          <a:prstGeom prst="rect">
            <a:avLst/>
          </a:prstGeom>
          <a:noFill/>
          <a:ln>
            <a:solidFill>
              <a:schemeClr val="accent1"/>
            </a:solidFill>
          </a:ln>
        </p:spPr>
        <p:txBody>
          <a:bodyPr wrap="square" rtlCol="0">
            <a:spAutoFit/>
          </a:bodyPr>
          <a:lstStyle/>
          <a:p>
            <a:r>
              <a:rPr lang="en-GB" dirty="0" smtClean="0"/>
              <a:t>Memories of coping/adjusting</a:t>
            </a:r>
            <a:endParaRPr lang="en-GB" dirty="0"/>
          </a:p>
        </p:txBody>
      </p:sp>
      <p:sp>
        <p:nvSpPr>
          <p:cNvPr id="2" name="Title 1"/>
          <p:cNvSpPr>
            <a:spLocks noGrp="1"/>
          </p:cNvSpPr>
          <p:nvPr>
            <p:ph type="title"/>
          </p:nvPr>
        </p:nvSpPr>
        <p:spPr>
          <a:xfrm>
            <a:off x="467544" y="0"/>
            <a:ext cx="8229600" cy="1143000"/>
          </a:xfrm>
        </p:spPr>
        <p:txBody>
          <a:bodyPr/>
          <a:lstStyle/>
          <a:p>
            <a:r>
              <a:rPr lang="en-GB" dirty="0" smtClean="0"/>
              <a:t>How do we get here?</a:t>
            </a:r>
            <a:endParaRPr lang="en-GB" dirty="0"/>
          </a:p>
        </p:txBody>
      </p:sp>
    </p:spTree>
    <p:extLst>
      <p:ext uri="{BB962C8B-B14F-4D97-AF65-F5344CB8AC3E}">
        <p14:creationId xmlns:p14="http://schemas.microsoft.com/office/powerpoint/2010/main" val="26922778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we need to build a brain</a:t>
            </a:r>
            <a:endParaRPr lang="en-GB" dirty="0"/>
          </a:p>
        </p:txBody>
      </p:sp>
      <p:sp>
        <p:nvSpPr>
          <p:cNvPr id="4" name="TextBox 3"/>
          <p:cNvSpPr txBox="1"/>
          <p:nvPr/>
        </p:nvSpPr>
        <p:spPr>
          <a:xfrm>
            <a:off x="979984" y="1844823"/>
            <a:ext cx="2808312" cy="1384995"/>
          </a:xfrm>
          <a:prstGeom prst="rect">
            <a:avLst/>
          </a:prstGeom>
          <a:noFill/>
          <a:ln w="15875">
            <a:solidFill>
              <a:schemeClr val="accent1"/>
            </a:solidFill>
          </a:ln>
          <a:effectLst>
            <a:outerShdw blurRad="152400" dist="317500" dir="5400000" sx="90000" sy="-19000" rotWithShape="0">
              <a:prstClr val="black">
                <a:alpha val="15000"/>
              </a:prstClr>
            </a:outerShdw>
          </a:effectLst>
        </p:spPr>
        <p:txBody>
          <a:bodyPr wrap="square" rtlCol="0">
            <a:spAutoFit/>
          </a:bodyPr>
          <a:lstStyle/>
          <a:p>
            <a:r>
              <a:rPr lang="en-GB" sz="2800" dirty="0" smtClean="0"/>
              <a:t>Developmentally appropriate experiences</a:t>
            </a:r>
            <a:endParaRPr lang="en-GB" sz="2800" dirty="0"/>
          </a:p>
        </p:txBody>
      </p:sp>
      <p:sp>
        <p:nvSpPr>
          <p:cNvPr id="5" name="TextBox 4"/>
          <p:cNvSpPr txBox="1"/>
          <p:nvPr/>
        </p:nvSpPr>
        <p:spPr>
          <a:xfrm>
            <a:off x="4788024" y="1860848"/>
            <a:ext cx="2808312" cy="954107"/>
          </a:xfrm>
          <a:prstGeom prst="rect">
            <a:avLst/>
          </a:prstGeom>
          <a:noFill/>
          <a:ln w="15875">
            <a:solidFill>
              <a:schemeClr val="accent1"/>
            </a:solidFill>
          </a:ln>
          <a:effectLst>
            <a:outerShdw blurRad="152400" dist="317500" dir="5400000" sx="90000" sy="-19000" rotWithShape="0">
              <a:prstClr val="black">
                <a:alpha val="15000"/>
              </a:prstClr>
            </a:outerShdw>
          </a:effectLst>
        </p:spPr>
        <p:txBody>
          <a:bodyPr wrap="square" rtlCol="0">
            <a:spAutoFit/>
          </a:bodyPr>
          <a:lstStyle/>
          <a:p>
            <a:r>
              <a:rPr lang="en-GB" sz="2800" dirty="0" smtClean="0"/>
              <a:t>Reflective &amp; sensitive care</a:t>
            </a:r>
          </a:p>
        </p:txBody>
      </p:sp>
      <p:sp>
        <p:nvSpPr>
          <p:cNvPr id="6" name="TextBox 5"/>
          <p:cNvSpPr txBox="1"/>
          <p:nvPr/>
        </p:nvSpPr>
        <p:spPr>
          <a:xfrm>
            <a:off x="979984" y="4005064"/>
            <a:ext cx="2808312" cy="954107"/>
          </a:xfrm>
          <a:prstGeom prst="rect">
            <a:avLst/>
          </a:prstGeom>
          <a:noFill/>
          <a:ln w="15875">
            <a:solidFill>
              <a:schemeClr val="accent1"/>
            </a:solidFill>
          </a:ln>
          <a:effectLst>
            <a:outerShdw blurRad="152400" dist="317500" dir="5400000" sx="90000" sy="-19000" rotWithShape="0">
              <a:prstClr val="black">
                <a:alpha val="15000"/>
              </a:prstClr>
            </a:outerShdw>
          </a:effectLst>
        </p:spPr>
        <p:txBody>
          <a:bodyPr wrap="square" rtlCol="0">
            <a:spAutoFit/>
          </a:bodyPr>
          <a:lstStyle/>
          <a:p>
            <a:r>
              <a:rPr lang="en-GB" sz="2800" dirty="0" smtClean="0"/>
              <a:t>Moderate stress &amp; recovery</a:t>
            </a:r>
            <a:endParaRPr lang="en-GB" sz="2800" dirty="0"/>
          </a:p>
        </p:txBody>
      </p:sp>
      <p:sp>
        <p:nvSpPr>
          <p:cNvPr id="7" name="TextBox 6"/>
          <p:cNvSpPr txBox="1"/>
          <p:nvPr/>
        </p:nvSpPr>
        <p:spPr>
          <a:xfrm>
            <a:off x="4839994" y="4005064"/>
            <a:ext cx="2808312" cy="954107"/>
          </a:xfrm>
          <a:prstGeom prst="rect">
            <a:avLst/>
          </a:prstGeom>
          <a:noFill/>
          <a:ln w="15875">
            <a:solidFill>
              <a:schemeClr val="accent1"/>
            </a:solidFill>
          </a:ln>
          <a:effectLst>
            <a:outerShdw blurRad="152400" dist="317500" dir="5400000" sx="90000" sy="-19000" rotWithShape="0">
              <a:prstClr val="black">
                <a:alpha val="15000"/>
              </a:prstClr>
            </a:outerShdw>
          </a:effectLst>
        </p:spPr>
        <p:txBody>
          <a:bodyPr wrap="square" rtlCol="0">
            <a:spAutoFit/>
          </a:bodyPr>
          <a:lstStyle/>
          <a:p>
            <a:r>
              <a:rPr lang="en-GB" sz="2800" dirty="0" smtClean="0"/>
              <a:t>Good physical health</a:t>
            </a:r>
            <a:endParaRPr lang="en-GB" sz="2800" dirty="0"/>
          </a:p>
        </p:txBody>
      </p:sp>
    </p:spTree>
    <p:extLst>
      <p:ext uri="{BB962C8B-B14F-4D97-AF65-F5344CB8AC3E}">
        <p14:creationId xmlns:p14="http://schemas.microsoft.com/office/powerpoint/2010/main" val="6184439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Adverse Childhood Experiences?</a:t>
            </a:r>
            <a:endParaRPr lang="en-GB" dirty="0"/>
          </a:p>
        </p:txBody>
      </p:sp>
      <p:sp>
        <p:nvSpPr>
          <p:cNvPr id="4" name="TextBox 3"/>
          <p:cNvSpPr txBox="1"/>
          <p:nvPr/>
        </p:nvSpPr>
        <p:spPr>
          <a:xfrm>
            <a:off x="979984" y="1844823"/>
            <a:ext cx="2808312" cy="1384995"/>
          </a:xfrm>
          <a:prstGeom prst="rect">
            <a:avLst/>
          </a:prstGeom>
          <a:noFill/>
          <a:ln w="15875">
            <a:solidFill>
              <a:schemeClr val="accent1"/>
            </a:solidFill>
          </a:ln>
          <a:effectLst/>
        </p:spPr>
        <p:txBody>
          <a:bodyPr wrap="square" rtlCol="0">
            <a:spAutoFit/>
          </a:bodyPr>
          <a:lstStyle/>
          <a:p>
            <a:r>
              <a:rPr lang="en-GB" sz="2800" dirty="0" smtClean="0"/>
              <a:t>Developmentally appropriate experiences</a:t>
            </a:r>
            <a:endParaRPr lang="en-GB" sz="2800" dirty="0"/>
          </a:p>
        </p:txBody>
      </p:sp>
      <p:sp>
        <p:nvSpPr>
          <p:cNvPr id="5" name="TextBox 4"/>
          <p:cNvSpPr txBox="1"/>
          <p:nvPr/>
        </p:nvSpPr>
        <p:spPr>
          <a:xfrm>
            <a:off x="4788024" y="1860848"/>
            <a:ext cx="2808312" cy="954107"/>
          </a:xfrm>
          <a:prstGeom prst="rect">
            <a:avLst/>
          </a:prstGeom>
          <a:noFill/>
          <a:ln w="15875">
            <a:solidFill>
              <a:schemeClr val="accent1"/>
            </a:solidFill>
          </a:ln>
          <a:effectLst/>
        </p:spPr>
        <p:txBody>
          <a:bodyPr wrap="square" rtlCol="0">
            <a:spAutoFit/>
          </a:bodyPr>
          <a:lstStyle/>
          <a:p>
            <a:r>
              <a:rPr lang="en-GB" sz="2800" dirty="0" smtClean="0"/>
              <a:t>Reflective &amp; sensitive care</a:t>
            </a:r>
          </a:p>
        </p:txBody>
      </p:sp>
      <p:sp>
        <p:nvSpPr>
          <p:cNvPr id="6" name="TextBox 5"/>
          <p:cNvSpPr txBox="1"/>
          <p:nvPr/>
        </p:nvSpPr>
        <p:spPr>
          <a:xfrm>
            <a:off x="979984" y="4005064"/>
            <a:ext cx="2808312" cy="954107"/>
          </a:xfrm>
          <a:prstGeom prst="rect">
            <a:avLst/>
          </a:prstGeom>
          <a:noFill/>
          <a:ln w="15875">
            <a:solidFill>
              <a:schemeClr val="accent1"/>
            </a:solidFill>
          </a:ln>
          <a:effectLst/>
        </p:spPr>
        <p:txBody>
          <a:bodyPr wrap="square" rtlCol="0">
            <a:spAutoFit/>
          </a:bodyPr>
          <a:lstStyle/>
          <a:p>
            <a:r>
              <a:rPr lang="en-GB" sz="2800" dirty="0" smtClean="0"/>
              <a:t>Moderate stress &amp; recovery</a:t>
            </a:r>
            <a:endParaRPr lang="en-GB" sz="2800" dirty="0"/>
          </a:p>
        </p:txBody>
      </p:sp>
      <p:sp>
        <p:nvSpPr>
          <p:cNvPr id="7" name="TextBox 6"/>
          <p:cNvSpPr txBox="1"/>
          <p:nvPr/>
        </p:nvSpPr>
        <p:spPr>
          <a:xfrm>
            <a:off x="4839994" y="4005064"/>
            <a:ext cx="2808312" cy="954107"/>
          </a:xfrm>
          <a:prstGeom prst="rect">
            <a:avLst/>
          </a:prstGeom>
          <a:noFill/>
          <a:ln w="15875">
            <a:solidFill>
              <a:schemeClr val="accent1"/>
            </a:solidFill>
          </a:ln>
          <a:effectLst/>
        </p:spPr>
        <p:txBody>
          <a:bodyPr wrap="square" rtlCol="0">
            <a:spAutoFit/>
          </a:bodyPr>
          <a:lstStyle/>
          <a:p>
            <a:r>
              <a:rPr lang="en-GB" sz="2800" dirty="0" smtClean="0"/>
              <a:t>Good physical health</a:t>
            </a:r>
            <a:endParaRPr lang="en-GB" sz="2800" dirty="0"/>
          </a:p>
        </p:txBody>
      </p:sp>
      <p:sp>
        <p:nvSpPr>
          <p:cNvPr id="3" name="TextBox 2"/>
          <p:cNvSpPr txBox="1"/>
          <p:nvPr/>
        </p:nvSpPr>
        <p:spPr>
          <a:xfrm>
            <a:off x="1187624" y="5459465"/>
            <a:ext cx="7200800" cy="769441"/>
          </a:xfrm>
          <a:prstGeom prst="rect">
            <a:avLst/>
          </a:prstGeom>
          <a:noFill/>
        </p:spPr>
        <p:txBody>
          <a:bodyPr wrap="square" rtlCol="0">
            <a:spAutoFit/>
          </a:bodyPr>
          <a:lstStyle/>
          <a:p>
            <a:r>
              <a:rPr lang="en-GB" sz="4400" dirty="0" smtClean="0">
                <a:solidFill>
                  <a:srgbClr val="FF0000"/>
                </a:solidFill>
              </a:rPr>
              <a:t>Anything that disrupts these!</a:t>
            </a:r>
            <a:endParaRPr lang="en-GB" sz="4400" dirty="0">
              <a:solidFill>
                <a:srgbClr val="FF0000"/>
              </a:solidFill>
            </a:endParaRPr>
          </a:p>
        </p:txBody>
      </p:sp>
    </p:spTree>
    <p:extLst>
      <p:ext uri="{BB962C8B-B14F-4D97-AF65-F5344CB8AC3E}">
        <p14:creationId xmlns:p14="http://schemas.microsoft.com/office/powerpoint/2010/main" val="42870140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example</a:t>
            </a:r>
            <a:endParaRPr lang="en-GB" dirty="0"/>
          </a:p>
        </p:txBody>
      </p:sp>
      <p:sp>
        <p:nvSpPr>
          <p:cNvPr id="3" name="Content Placeholder 2"/>
          <p:cNvSpPr>
            <a:spLocks noGrp="1"/>
          </p:cNvSpPr>
          <p:nvPr>
            <p:ph idx="1"/>
          </p:nvPr>
        </p:nvSpPr>
        <p:spPr/>
        <p:txBody>
          <a:bodyPr/>
          <a:lstStyle/>
          <a:p>
            <a:r>
              <a:rPr lang="en-GB" dirty="0" smtClean="0"/>
              <a:t>Jack is 8 years old. He lives with his father, Alex, in a small rural town. Last February, Alex lost his job, and has not coped well. Since then, they have struggled with bills and expenses – men come to the door often and shout and threaten Alex. Jack has outgrown his school clothes, and he has started to lose golden time due to getting into fights</a:t>
            </a:r>
            <a:endParaRPr lang="en-GB" dirty="0"/>
          </a:p>
        </p:txBody>
      </p:sp>
    </p:spTree>
    <p:extLst>
      <p:ext uri="{BB962C8B-B14F-4D97-AF65-F5344CB8AC3E}">
        <p14:creationId xmlns:p14="http://schemas.microsoft.com/office/powerpoint/2010/main" val="22647550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does this relate to ACE studies?</a:t>
            </a:r>
            <a:endParaRPr lang="en-GB" dirty="0"/>
          </a:p>
        </p:txBody>
      </p:sp>
      <p:sp>
        <p:nvSpPr>
          <p:cNvPr id="3" name="Content Placeholder 2"/>
          <p:cNvSpPr>
            <a:spLocks noGrp="1"/>
          </p:cNvSpPr>
          <p:nvPr>
            <p:ph idx="1"/>
          </p:nvPr>
        </p:nvSpPr>
        <p:spPr/>
        <p:txBody>
          <a:bodyPr>
            <a:normAutofit lnSpcReduction="10000"/>
          </a:bodyPr>
          <a:lstStyle/>
          <a:p>
            <a:r>
              <a:rPr lang="en-GB" dirty="0" smtClean="0"/>
              <a:t>Large sample, longitudinal/retrospective</a:t>
            </a:r>
          </a:p>
          <a:p>
            <a:pPr lvl="1"/>
            <a:r>
              <a:rPr lang="en-GB" dirty="0" smtClean="0"/>
              <a:t>Association of early adversity with later health</a:t>
            </a:r>
          </a:p>
          <a:p>
            <a:pPr lvl="1"/>
            <a:r>
              <a:rPr lang="en-GB" dirty="0" smtClean="0"/>
              <a:t>Evidence for stress &amp; allostatic load pathways</a:t>
            </a:r>
          </a:p>
          <a:p>
            <a:pPr lvl="1"/>
            <a:r>
              <a:rPr lang="en-GB" dirty="0" smtClean="0"/>
              <a:t>Useful at population level</a:t>
            </a:r>
          </a:p>
          <a:p>
            <a:r>
              <a:rPr lang="en-GB" dirty="0" smtClean="0"/>
              <a:t>Establishes the “burden”, but how to reduce?</a:t>
            </a:r>
          </a:p>
          <a:p>
            <a:pPr lvl="1"/>
            <a:r>
              <a:rPr lang="en-GB" dirty="0" smtClean="0"/>
              <a:t>To intervene we need to “zoom in”</a:t>
            </a:r>
          </a:p>
          <a:p>
            <a:pPr lvl="1"/>
            <a:r>
              <a:rPr lang="en-GB" dirty="0" smtClean="0"/>
              <a:t>Understand the different pathways</a:t>
            </a:r>
          </a:p>
          <a:p>
            <a:pPr lvl="1"/>
            <a:r>
              <a:rPr lang="en-GB" dirty="0" smtClean="0"/>
              <a:t>How those play out for individual/each family</a:t>
            </a:r>
          </a:p>
          <a:p>
            <a:pPr lvl="1"/>
            <a:r>
              <a:rPr lang="en-GB" dirty="0" smtClean="0"/>
              <a:t>Emphasis on environment</a:t>
            </a:r>
            <a:endParaRPr lang="en-GB" dirty="0"/>
          </a:p>
        </p:txBody>
      </p:sp>
    </p:spTree>
    <p:extLst>
      <p:ext uri="{BB962C8B-B14F-4D97-AF65-F5344CB8AC3E}">
        <p14:creationId xmlns:p14="http://schemas.microsoft.com/office/powerpoint/2010/main" val="115463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62444"/>
            <a:ext cx="5112568" cy="523220"/>
          </a:xfrm>
          <a:prstGeom prst="rect">
            <a:avLst/>
          </a:prstGeom>
          <a:noFill/>
        </p:spPr>
        <p:txBody>
          <a:bodyPr wrap="square" rtlCol="0">
            <a:spAutoFit/>
          </a:bodyPr>
          <a:lstStyle/>
          <a:p>
            <a:r>
              <a:rPr lang="en-GB" sz="2800" dirty="0" smtClean="0"/>
              <a:t>Adverse childhood experience ….</a:t>
            </a:r>
            <a:endParaRPr lang="en-GB" sz="2800" dirty="0"/>
          </a:p>
        </p:txBody>
      </p:sp>
      <p:cxnSp>
        <p:nvCxnSpPr>
          <p:cNvPr id="6" name="Straight Arrow Connector 5"/>
          <p:cNvCxnSpPr/>
          <p:nvPr/>
        </p:nvCxnSpPr>
        <p:spPr>
          <a:xfrm>
            <a:off x="2123728" y="4797152"/>
            <a:ext cx="532859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599892" y="4972526"/>
            <a:ext cx="3672408" cy="369332"/>
          </a:xfrm>
          <a:prstGeom prst="rect">
            <a:avLst/>
          </a:prstGeom>
          <a:noFill/>
        </p:spPr>
        <p:txBody>
          <a:bodyPr wrap="square" rtlCol="0">
            <a:spAutoFit/>
          </a:bodyPr>
          <a:lstStyle/>
          <a:p>
            <a:r>
              <a:rPr lang="en-GB" dirty="0" smtClean="0"/>
              <a:t>How dysregulating?</a:t>
            </a:r>
            <a:endParaRPr lang="en-GB" dirty="0"/>
          </a:p>
        </p:txBody>
      </p:sp>
      <p:cxnSp>
        <p:nvCxnSpPr>
          <p:cNvPr id="9" name="Straight Arrow Connector 8"/>
          <p:cNvCxnSpPr/>
          <p:nvPr/>
        </p:nvCxnSpPr>
        <p:spPr>
          <a:xfrm flipV="1">
            <a:off x="2123728" y="980728"/>
            <a:ext cx="0" cy="38164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21087" y="2565774"/>
            <a:ext cx="1368152" cy="646331"/>
          </a:xfrm>
          <a:prstGeom prst="rect">
            <a:avLst/>
          </a:prstGeom>
          <a:noFill/>
        </p:spPr>
        <p:txBody>
          <a:bodyPr wrap="square" rtlCol="0">
            <a:spAutoFit/>
          </a:bodyPr>
          <a:lstStyle/>
          <a:p>
            <a:r>
              <a:rPr lang="en-GB" dirty="0" smtClean="0"/>
              <a:t>How depriving?</a:t>
            </a:r>
            <a:endParaRPr lang="en-GB" dirty="0"/>
          </a:p>
        </p:txBody>
      </p:sp>
      <p:sp>
        <p:nvSpPr>
          <p:cNvPr id="2" name="Rectangle 1"/>
          <p:cNvSpPr/>
          <p:nvPr/>
        </p:nvSpPr>
        <p:spPr>
          <a:xfrm>
            <a:off x="703963" y="5517232"/>
            <a:ext cx="8064896" cy="923330"/>
          </a:xfrm>
          <a:prstGeom prst="rect">
            <a:avLst/>
          </a:prstGeom>
        </p:spPr>
        <p:txBody>
          <a:bodyPr wrap="square">
            <a:spAutoFit/>
          </a:bodyPr>
          <a:lstStyle/>
          <a:p>
            <a:r>
              <a:rPr lang="en-GB" dirty="0"/>
              <a:t>McLaughlin, K.A., Sheridan, M.A. &amp; Nelson, C.A. (2017). Neglect as a Violation of </a:t>
            </a:r>
            <a:r>
              <a:rPr lang="en-GB" dirty="0" smtClean="0"/>
              <a:t>Species-Expectant Experience</a:t>
            </a:r>
            <a:r>
              <a:rPr lang="en-GB" dirty="0"/>
              <a:t>: Neurodevelopmental Consequences, </a:t>
            </a:r>
            <a:r>
              <a:rPr lang="en-GB" i="1" dirty="0"/>
              <a:t>Biological Psychiatry,</a:t>
            </a:r>
            <a:r>
              <a:rPr lang="en-GB" dirty="0"/>
              <a:t> 82, pp.462–471</a:t>
            </a:r>
          </a:p>
        </p:txBody>
      </p:sp>
    </p:spTree>
    <p:extLst>
      <p:ext uri="{BB962C8B-B14F-4D97-AF65-F5344CB8AC3E}">
        <p14:creationId xmlns:p14="http://schemas.microsoft.com/office/powerpoint/2010/main" val="42714349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655888" cy="6066519"/>
          </a:xfrm>
          <a:prstGeom prst="rect">
            <a:avLst/>
          </a:prstGeom>
        </p:spPr>
      </p:pic>
      <p:sp>
        <p:nvSpPr>
          <p:cNvPr id="3" name="TextBox 2"/>
          <p:cNvSpPr txBox="1"/>
          <p:nvPr/>
        </p:nvSpPr>
        <p:spPr>
          <a:xfrm>
            <a:off x="539552" y="620688"/>
            <a:ext cx="1584176" cy="369332"/>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7248838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Beyond quantities</a:t>
            </a:r>
            <a:endParaRPr lang="en-GB" dirty="0"/>
          </a:p>
        </p:txBody>
      </p:sp>
      <p:sp>
        <p:nvSpPr>
          <p:cNvPr id="3" name="Content Placeholder 2"/>
          <p:cNvSpPr>
            <a:spLocks noGrp="1"/>
          </p:cNvSpPr>
          <p:nvPr>
            <p:ph idx="1"/>
          </p:nvPr>
        </p:nvSpPr>
        <p:spPr/>
        <p:txBody>
          <a:bodyPr/>
          <a:lstStyle/>
          <a:p>
            <a:r>
              <a:rPr lang="en-GB" dirty="0" smtClean="0"/>
              <a:t>Effects of ACEs depend on</a:t>
            </a:r>
          </a:p>
          <a:p>
            <a:pPr lvl="1"/>
            <a:r>
              <a:rPr lang="en-GB" dirty="0" smtClean="0"/>
              <a:t>Developmental timing</a:t>
            </a:r>
          </a:p>
          <a:p>
            <a:pPr lvl="1"/>
            <a:r>
              <a:rPr lang="en-GB" dirty="0" smtClean="0"/>
              <a:t>The individual context and experience</a:t>
            </a:r>
          </a:p>
          <a:p>
            <a:pPr lvl="1"/>
            <a:r>
              <a:rPr lang="en-GB" dirty="0" smtClean="0"/>
              <a:t>The particular ACE</a:t>
            </a:r>
          </a:p>
          <a:p>
            <a:pPr lvl="1"/>
            <a:r>
              <a:rPr lang="en-GB" dirty="0" smtClean="0"/>
              <a:t>The balance of stress and deprivation involved</a:t>
            </a:r>
          </a:p>
          <a:p>
            <a:pPr lvl="1"/>
            <a:r>
              <a:rPr lang="en-GB" dirty="0" smtClean="0"/>
              <a:t>Gender (?)</a:t>
            </a:r>
          </a:p>
          <a:p>
            <a:pPr lvl="1"/>
            <a:r>
              <a:rPr lang="en-GB" dirty="0" smtClean="0"/>
              <a:t>Genetics</a:t>
            </a:r>
          </a:p>
          <a:p>
            <a:pPr lvl="1"/>
            <a:r>
              <a:rPr lang="en-GB" dirty="0" smtClean="0"/>
              <a:t>Things we don’t know</a:t>
            </a:r>
          </a:p>
          <a:p>
            <a:pPr lvl="1"/>
            <a:endParaRPr lang="en-GB" dirty="0"/>
          </a:p>
        </p:txBody>
      </p:sp>
    </p:spTree>
    <p:extLst>
      <p:ext uri="{BB962C8B-B14F-4D97-AF65-F5344CB8AC3E}">
        <p14:creationId xmlns:p14="http://schemas.microsoft.com/office/powerpoint/2010/main" val="2656672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Reducing lifetime ACE impact?</a:t>
            </a:r>
            <a:endParaRPr lang="en-GB" dirty="0"/>
          </a:p>
        </p:txBody>
      </p:sp>
      <p:sp>
        <p:nvSpPr>
          <p:cNvPr id="4" name="TextBox 3"/>
          <p:cNvSpPr txBox="1"/>
          <p:nvPr/>
        </p:nvSpPr>
        <p:spPr>
          <a:xfrm>
            <a:off x="979984" y="1844823"/>
            <a:ext cx="2808312" cy="1384995"/>
          </a:xfrm>
          <a:prstGeom prst="rect">
            <a:avLst/>
          </a:prstGeom>
          <a:noFill/>
          <a:ln w="15875">
            <a:solidFill>
              <a:schemeClr val="accent1"/>
            </a:solidFill>
          </a:ln>
          <a:effectLst/>
        </p:spPr>
        <p:txBody>
          <a:bodyPr wrap="square" rtlCol="0">
            <a:spAutoFit/>
          </a:bodyPr>
          <a:lstStyle/>
          <a:p>
            <a:r>
              <a:rPr lang="en-GB" sz="2800" dirty="0" smtClean="0"/>
              <a:t>Developmentally appropriate experiences</a:t>
            </a:r>
            <a:endParaRPr lang="en-GB" sz="2800" dirty="0"/>
          </a:p>
        </p:txBody>
      </p:sp>
      <p:sp>
        <p:nvSpPr>
          <p:cNvPr id="5" name="TextBox 4"/>
          <p:cNvSpPr txBox="1"/>
          <p:nvPr/>
        </p:nvSpPr>
        <p:spPr>
          <a:xfrm>
            <a:off x="4788024" y="1860848"/>
            <a:ext cx="2808312" cy="954107"/>
          </a:xfrm>
          <a:prstGeom prst="rect">
            <a:avLst/>
          </a:prstGeom>
          <a:noFill/>
          <a:ln w="15875">
            <a:solidFill>
              <a:schemeClr val="accent1"/>
            </a:solidFill>
          </a:ln>
          <a:effectLst/>
        </p:spPr>
        <p:txBody>
          <a:bodyPr wrap="square" rtlCol="0">
            <a:spAutoFit/>
          </a:bodyPr>
          <a:lstStyle/>
          <a:p>
            <a:r>
              <a:rPr lang="en-GB" sz="2800" dirty="0" smtClean="0"/>
              <a:t>Reflective &amp; sensitive care</a:t>
            </a:r>
          </a:p>
        </p:txBody>
      </p:sp>
      <p:sp>
        <p:nvSpPr>
          <p:cNvPr id="6" name="TextBox 5"/>
          <p:cNvSpPr txBox="1"/>
          <p:nvPr/>
        </p:nvSpPr>
        <p:spPr>
          <a:xfrm>
            <a:off x="979984" y="4005064"/>
            <a:ext cx="2808312" cy="954107"/>
          </a:xfrm>
          <a:prstGeom prst="rect">
            <a:avLst/>
          </a:prstGeom>
          <a:noFill/>
          <a:ln w="15875">
            <a:solidFill>
              <a:schemeClr val="accent1"/>
            </a:solidFill>
          </a:ln>
          <a:effectLst/>
        </p:spPr>
        <p:txBody>
          <a:bodyPr wrap="square" rtlCol="0">
            <a:spAutoFit/>
          </a:bodyPr>
          <a:lstStyle/>
          <a:p>
            <a:r>
              <a:rPr lang="en-GB" sz="2800" dirty="0" smtClean="0"/>
              <a:t>Moderate stress &amp; recovery</a:t>
            </a:r>
            <a:endParaRPr lang="en-GB" sz="2800" dirty="0"/>
          </a:p>
        </p:txBody>
      </p:sp>
      <p:sp>
        <p:nvSpPr>
          <p:cNvPr id="7" name="TextBox 6"/>
          <p:cNvSpPr txBox="1"/>
          <p:nvPr/>
        </p:nvSpPr>
        <p:spPr>
          <a:xfrm>
            <a:off x="4839994" y="4005064"/>
            <a:ext cx="2808312" cy="954107"/>
          </a:xfrm>
          <a:prstGeom prst="rect">
            <a:avLst/>
          </a:prstGeom>
          <a:noFill/>
          <a:ln w="15875">
            <a:solidFill>
              <a:schemeClr val="accent1"/>
            </a:solidFill>
          </a:ln>
          <a:effectLst/>
        </p:spPr>
        <p:txBody>
          <a:bodyPr wrap="square" rtlCol="0">
            <a:spAutoFit/>
          </a:bodyPr>
          <a:lstStyle/>
          <a:p>
            <a:r>
              <a:rPr lang="en-GB" sz="2800" dirty="0" smtClean="0"/>
              <a:t>Good physical health</a:t>
            </a:r>
            <a:endParaRPr lang="en-GB" sz="2800" dirty="0"/>
          </a:p>
        </p:txBody>
      </p:sp>
      <p:sp>
        <p:nvSpPr>
          <p:cNvPr id="3" name="TextBox 2"/>
          <p:cNvSpPr txBox="1"/>
          <p:nvPr/>
        </p:nvSpPr>
        <p:spPr>
          <a:xfrm>
            <a:off x="1187624" y="5459465"/>
            <a:ext cx="7200800" cy="769441"/>
          </a:xfrm>
          <a:prstGeom prst="rect">
            <a:avLst/>
          </a:prstGeom>
          <a:noFill/>
        </p:spPr>
        <p:txBody>
          <a:bodyPr wrap="square" rtlCol="0">
            <a:spAutoFit/>
          </a:bodyPr>
          <a:lstStyle/>
          <a:p>
            <a:r>
              <a:rPr lang="en-GB" sz="4400" dirty="0" smtClean="0">
                <a:solidFill>
                  <a:schemeClr val="accent3">
                    <a:lumMod val="50000"/>
                  </a:schemeClr>
                </a:solidFill>
              </a:rPr>
              <a:t>Anything that promotes these!</a:t>
            </a:r>
            <a:endParaRPr lang="en-GB" sz="4400" dirty="0">
              <a:solidFill>
                <a:schemeClr val="accent3">
                  <a:lumMod val="50000"/>
                </a:schemeClr>
              </a:solidFill>
            </a:endParaRPr>
          </a:p>
        </p:txBody>
      </p:sp>
    </p:spTree>
    <p:extLst>
      <p:ext uri="{BB962C8B-B14F-4D97-AF65-F5344CB8AC3E}">
        <p14:creationId xmlns:p14="http://schemas.microsoft.com/office/powerpoint/2010/main" val="31181757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2611</Words>
  <Application>Microsoft Office PowerPoint</Application>
  <PresentationFormat>On-screen Show (4:3)</PresentationFormat>
  <Paragraphs>279</Paragraphs>
  <Slides>26</Slides>
  <Notes>22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Adversity &amp; Trauma</vt:lpstr>
      <vt:lpstr>How the brain makes decisions</vt:lpstr>
      <vt:lpstr>PowerPoint Presentation</vt:lpstr>
      <vt:lpstr>PowerPoint Presentation</vt:lpstr>
      <vt:lpstr>PowerPoint Presentation</vt:lpstr>
      <vt:lpstr>PowerPoint Presentation</vt:lpstr>
      <vt:lpstr>PowerPoint Presentation</vt:lpstr>
      <vt:lpstr>PowerPoint Presentation</vt:lpstr>
      <vt:lpstr>Instead of a teapot?</vt:lpstr>
      <vt:lpstr>The adaptive brain …</vt:lpstr>
      <vt:lpstr>Brain picture?</vt:lpstr>
      <vt:lpstr>How did we get there?</vt:lpstr>
      <vt:lpstr>An experiment …</vt:lpstr>
      <vt:lpstr>PowerPoint Presentation</vt:lpstr>
      <vt:lpstr>PowerPoint Presentation</vt:lpstr>
      <vt:lpstr>PowerPoint Presentation</vt:lpstr>
      <vt:lpstr>PowerPoint Presentation</vt:lpstr>
      <vt:lpstr>How do we get here?</vt:lpstr>
      <vt:lpstr>What we need to build a brain</vt:lpstr>
      <vt:lpstr>Adverse Childhood Experiences?</vt:lpstr>
      <vt:lpstr>For example</vt:lpstr>
      <vt:lpstr>How does this relate to ACE studies?</vt:lpstr>
      <vt:lpstr>PowerPoint Presentation</vt:lpstr>
      <vt:lpstr>PowerPoint Presentation</vt:lpstr>
      <vt:lpstr>Beyond quantities</vt:lpstr>
      <vt:lpstr>Reducing lifetime ACE impact?</vt:lpstr>
    </vt:vector>
  </TitlesOfParts>
  <Company>Highland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Adversity &amp; Trauma</dc:title>
  <dc:creator>James Mctaggart</dc:creator>
  <cp:lastModifiedBy>James Mctaggart</cp:lastModifiedBy>
  <cp:revision>2</cp:revision>
  <dcterms:created xsi:type="dcterms:W3CDTF">2018-12-05T12:23:40Z</dcterms:created>
  <dcterms:modified xsi:type="dcterms:W3CDTF">2018-12-05T12:36:22Z</dcterms:modified>
</cp:coreProperties>
</file>