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601E6-851F-49EB-908A-1CC8E8AA7A35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02903-8E72-4EAF-BCB6-E213C4632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0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EDBFE-2AF5-4899-92BA-AFA66325038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74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 ACEs</a:t>
            </a:r>
            <a:r>
              <a:rPr lang="en-GB" baseline="0" dirty="0" smtClean="0"/>
              <a:t> studies look mainly at health outcomes – what they tell us is that for long term health, children need to be </a:t>
            </a:r>
            <a:r>
              <a:rPr lang="en-GB" dirty="0" smtClean="0">
                <a:solidFill>
                  <a:srgbClr val="FF0000"/>
                </a:solidFill>
              </a:rPr>
              <a:t>Safe</a:t>
            </a:r>
            <a:r>
              <a:rPr lang="en-GB" dirty="0" smtClean="0"/>
              <a:t>. Much</a:t>
            </a:r>
            <a:r>
              <a:rPr lang="en-GB" baseline="0" dirty="0" smtClean="0"/>
              <a:t> adversity in childhood is about not being or feeling safe – for whatever reason, and this can be lots of things.</a:t>
            </a:r>
          </a:p>
          <a:p>
            <a:r>
              <a:rPr lang="en-GB" baseline="0" dirty="0" smtClean="0"/>
              <a:t>But not all children can be, or feel, safe all the time. The research also shows they will be OK if they experience </a:t>
            </a:r>
            <a:r>
              <a:rPr lang="en-GB" dirty="0" smtClean="0"/>
              <a:t>Positive relationships.</a:t>
            </a:r>
          </a:p>
          <a:p>
            <a:r>
              <a:rPr lang="en-GB" dirty="0" smtClean="0"/>
              <a:t>This</a:t>
            </a:r>
            <a:r>
              <a:rPr lang="en-GB" baseline="0" dirty="0" smtClean="0"/>
              <a:t> is the term we use in Highland to cover a wide range of things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Sometimes</a:t>
            </a:r>
            <a:r>
              <a:rPr lang="en-GB" baseline="0" dirty="0" smtClean="0"/>
              <a:t> this can feel a bit vague, so what do we mean?</a:t>
            </a:r>
            <a:endParaRPr lang="en-GB" dirty="0" smtClean="0"/>
          </a:p>
          <a:p>
            <a:r>
              <a:rPr lang="en-GB" dirty="0" smtClean="0"/>
              <a:t>These are some key aspects of positive relationships – if children are experiencing</a:t>
            </a:r>
            <a:r>
              <a:rPr lang="en-GB" baseline="0" dirty="0" smtClean="0"/>
              <a:t> these, then they are well on the way to becoming resilient</a:t>
            </a:r>
          </a:p>
          <a:p>
            <a:r>
              <a:rPr lang="en-GB" baseline="0" dirty="0" smtClean="0"/>
              <a:t>If only there was a simple framework to sum up all this complexity …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08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Oh…We have one! You can map each of</a:t>
            </a:r>
            <a:r>
              <a:rPr lang="en-GB" baseline="0" dirty="0" smtClean="0"/>
              <a:t> these wellbeing indicators onto whether a child has experiences of positive relationships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45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So …. What the ACEs studies</a:t>
            </a:r>
            <a:r>
              <a:rPr lang="en-GB" baseline="0" dirty="0" smtClean="0"/>
              <a:t> tell us, and the message of the film translated into the “practice model” is that in order to be healthy and have long term health we need to be ..</a:t>
            </a:r>
            <a:endParaRPr lang="en-GB" dirty="0" smtClean="0"/>
          </a:p>
          <a:p>
            <a:r>
              <a:rPr lang="en-GB" dirty="0" smtClean="0"/>
              <a:t>Simples.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9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But hang</a:t>
            </a:r>
            <a:r>
              <a:rPr lang="en-GB" baseline="0" dirty="0" smtClean="0"/>
              <a:t> on, this is a lot of “health” stuff!</a:t>
            </a:r>
          </a:p>
          <a:p>
            <a:r>
              <a:rPr lang="en-GB" baseline="0" dirty="0" smtClean="0"/>
              <a:t>The educators in the room are under a lot of pressure to raise attainment. So let’s think about this 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It is obvious that if children are concerned for their safety</a:t>
            </a:r>
            <a:r>
              <a:rPr lang="en-GB" baseline="0" dirty="0" smtClean="0"/>
              <a:t> or feel frightened, they will not learn so well</a:t>
            </a:r>
            <a:endParaRPr lang="en-GB" dirty="0" smtClean="0"/>
          </a:p>
          <a:p>
            <a:r>
              <a:rPr lang="en-GB" dirty="0" smtClean="0"/>
              <a:t>There is also lots of research (and common sense experience)</a:t>
            </a:r>
            <a:r>
              <a:rPr lang="en-GB" baseline="0" dirty="0" smtClean="0"/>
              <a:t> showing that children also learn best when they experience positive relationships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746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(you can see where this is going?)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45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can help reduce</a:t>
            </a:r>
            <a:r>
              <a:rPr lang="en-GB" baseline="0" dirty="0" smtClean="0"/>
              <a:t> ACEs, improve health, prevent all kinds of poor outcomes, interrupt generational cycles and raise attainment if we ensure that all children are SHANARRI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9F8-4730-4E7D-A47B-265C247CBFA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9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06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04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34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45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1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32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24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855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6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51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E7610-6E75-4C40-9541-785C88395C73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032C8-6753-47F9-BB31-3F8FA3CD8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06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ACEs and what we do!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simple animation shows connections between</a:t>
            </a:r>
          </a:p>
          <a:p>
            <a:pPr lvl="1"/>
            <a:r>
              <a:rPr lang="en-GB" dirty="0" smtClean="0"/>
              <a:t>The work </a:t>
            </a:r>
            <a:r>
              <a:rPr lang="en-GB" dirty="0" err="1" smtClean="0"/>
              <a:t>weall</a:t>
            </a:r>
            <a:r>
              <a:rPr lang="en-GB" dirty="0" smtClean="0"/>
              <a:t> do</a:t>
            </a:r>
          </a:p>
          <a:p>
            <a:pPr lvl="1"/>
            <a:r>
              <a:rPr lang="en-GB" dirty="0" smtClean="0"/>
              <a:t>This work and ACEs</a:t>
            </a:r>
          </a:p>
          <a:p>
            <a:pPr lvl="1"/>
            <a:r>
              <a:rPr lang="en-GB" dirty="0" smtClean="0"/>
              <a:t>How the Practice Model can hold it together</a:t>
            </a:r>
          </a:p>
          <a:p>
            <a:pPr marL="457200" lvl="1" indent="0">
              <a:buNone/>
            </a:pPr>
            <a:r>
              <a:rPr lang="en-GB" dirty="0" smtClean="0"/>
              <a:t>It should run if you “start slide show”– or you can look at the notes!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305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260648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3203670" y="2420888"/>
            <a:ext cx="216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… and experience …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210845" y="1030089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</a:rPr>
              <a:t>H</a:t>
            </a:r>
            <a:r>
              <a:rPr lang="en-GB" sz="4400" dirty="0" smtClean="0">
                <a:solidFill>
                  <a:srgbClr val="FF0000"/>
                </a:solidFill>
              </a:rPr>
              <a:t>ealthy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346035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Positive relationships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788024" y="472514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these, then?</a:t>
            </a:r>
            <a:endParaRPr lang="en-GB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5004048" y="3942348"/>
            <a:ext cx="504056" cy="6387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1520" y="4270866"/>
            <a:ext cx="3744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you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Loved and cared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Feel connected and part of things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Treated with dignity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Given choices you can manage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Understood and helped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Able to learn &amp; feel good about it</a:t>
            </a:r>
            <a:endParaRPr lang="en-GB" dirty="0"/>
          </a:p>
        </p:txBody>
      </p:sp>
      <p:pic>
        <p:nvPicPr>
          <p:cNvPr id="22" name="Audio 2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268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46"/>
    </mc:Choice>
    <mc:Fallback xmlns="">
      <p:transition spd="slow" advTm="52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7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2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/>
      <p:bldP spid="2" grpId="0"/>
      <p:bldP spid="12" grpId="0"/>
      <p:bldP spid="3" grpId="0"/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65372" y="1007581"/>
            <a:ext cx="2975508" cy="5737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80168" y="1007581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280168" y="2161743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ctive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265372" y="292804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</a:t>
            </a:r>
            <a:r>
              <a:rPr lang="en-GB" sz="4400" dirty="0" smtClean="0"/>
              <a:t>urtured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280168" y="3697481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chieving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280168" y="4478505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espected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80168" y="5247946"/>
            <a:ext cx="2960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esponsible</a:t>
            </a:r>
            <a:endParaRPr lang="en-GB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34695" y="5975665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I</a:t>
            </a:r>
            <a:r>
              <a:rPr lang="en-GB" sz="4400" dirty="0" smtClean="0"/>
              <a:t>ncluded</a:t>
            </a:r>
            <a:endParaRPr lang="en-GB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15292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Positive  Relationships =</a:t>
            </a:r>
            <a:endParaRPr lang="en-GB" sz="3600" dirty="0"/>
          </a:p>
        </p:txBody>
      </p:sp>
      <p:pic>
        <p:nvPicPr>
          <p:cNvPr id="18" name="Audio 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3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1"/>
    </mc:Choice>
    <mc:Fallback xmlns="">
      <p:transition spd="slow" advTm="25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 animBg="1"/>
      <p:bldP spid="4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10845" y="1030089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</a:rPr>
              <a:t>H</a:t>
            </a:r>
            <a:r>
              <a:rPr lang="en-GB" sz="4400" dirty="0" smtClean="0">
                <a:solidFill>
                  <a:srgbClr val="FF0000"/>
                </a:solidFill>
              </a:rPr>
              <a:t>ealthy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260648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3210845" y="179953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ctive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196049" y="2565827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</a:t>
            </a:r>
            <a:r>
              <a:rPr lang="en-GB" sz="4400" dirty="0" smtClean="0"/>
              <a:t>urtured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210845" y="3335268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chieving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210845" y="4116292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espected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210845" y="4885733"/>
            <a:ext cx="2960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esponsible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65372" y="5613452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I</a:t>
            </a:r>
            <a:r>
              <a:rPr lang="en-GB" sz="4400" dirty="0" smtClean="0"/>
              <a:t>ncluded</a:t>
            </a:r>
            <a:endParaRPr lang="en-GB" sz="4400" dirty="0"/>
          </a:p>
        </p:txBody>
      </p:sp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059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07"/>
    </mc:Choice>
    <mc:Fallback xmlns="">
      <p:transition spd="slow" advTm="26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10845" y="3335268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00B0F0"/>
                </a:solidFill>
              </a:rPr>
              <a:t>A</a:t>
            </a:r>
            <a:r>
              <a:rPr lang="en-GB" sz="4400" dirty="0" smtClean="0">
                <a:solidFill>
                  <a:srgbClr val="00B0F0"/>
                </a:solidFill>
              </a:rPr>
              <a:t>chieving</a:t>
            </a:r>
            <a:endParaRPr lang="en-GB" sz="44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260648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1391615"/>
            <a:ext cx="216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… and experience …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580290" y="243108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Positive relationships</a:t>
            </a:r>
            <a:endParaRPr lang="en-GB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05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99"/>
    </mc:Choice>
    <mc:Fallback xmlns="">
      <p:transition spd="slow" advTm="25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65372" y="1007581"/>
            <a:ext cx="2975508" cy="5737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80168" y="1007581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280168" y="2161743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ctive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265372" y="292804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</a:t>
            </a:r>
            <a:r>
              <a:rPr lang="en-GB" sz="4400" dirty="0" smtClean="0"/>
              <a:t>urtured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280168" y="3697481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chieving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280168" y="4478505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espected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80168" y="5247946"/>
            <a:ext cx="2960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esponsible</a:t>
            </a:r>
            <a:endParaRPr lang="en-GB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34695" y="5975665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I</a:t>
            </a:r>
            <a:r>
              <a:rPr lang="en-GB" sz="4400" dirty="0" smtClean="0"/>
              <a:t>ncluded</a:t>
            </a:r>
            <a:endParaRPr lang="en-GB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15292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Positive  Relationships =</a:t>
            </a:r>
            <a:endParaRPr lang="en-GB" sz="3600" dirty="0"/>
          </a:p>
        </p:txBody>
      </p:sp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195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19"/>
    </mc:Choice>
    <mc:Fallback xmlns="">
      <p:transition spd="slow" advTm="18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 animBg="1"/>
      <p:bldP spid="4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10845" y="1030089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FF0000"/>
                </a:solidFill>
              </a:rPr>
              <a:t>H</a:t>
            </a:r>
            <a:r>
              <a:rPr lang="en-GB" sz="4400" dirty="0" smtClean="0">
                <a:solidFill>
                  <a:srgbClr val="FF0000"/>
                </a:solidFill>
              </a:rPr>
              <a:t>ealthy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260648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S</a:t>
            </a:r>
            <a:r>
              <a:rPr lang="en-GB" sz="4400" dirty="0" smtClean="0"/>
              <a:t>afe</a:t>
            </a:r>
            <a:endParaRPr lang="en-GB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3210845" y="179953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A</a:t>
            </a:r>
            <a:r>
              <a:rPr lang="en-GB" sz="4400" dirty="0" smtClean="0"/>
              <a:t>ctive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196049" y="2565827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</a:t>
            </a:r>
            <a:r>
              <a:rPr lang="en-GB" sz="4400" dirty="0" smtClean="0"/>
              <a:t>urtured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210845" y="3335268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00B0F0"/>
                </a:solidFill>
              </a:rPr>
              <a:t>A</a:t>
            </a:r>
            <a:r>
              <a:rPr lang="en-GB" sz="4400" dirty="0" smtClean="0">
                <a:solidFill>
                  <a:srgbClr val="00B0F0"/>
                </a:solidFill>
              </a:rPr>
              <a:t>chieving</a:t>
            </a:r>
            <a:endParaRPr lang="en-GB" sz="44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0845" y="4116292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espected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210845" y="4885733"/>
            <a:ext cx="2960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</a:t>
            </a:r>
            <a:r>
              <a:rPr lang="en-GB" sz="4400" dirty="0" smtClean="0"/>
              <a:t>esponsible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65372" y="5613452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I</a:t>
            </a:r>
            <a:r>
              <a:rPr lang="en-GB" sz="4400" dirty="0" smtClean="0"/>
              <a:t>ncluded</a:t>
            </a:r>
            <a:endParaRPr lang="en-GB" sz="4400" dirty="0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54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43"/>
    </mc:Choice>
    <mc:Fallback xmlns="">
      <p:transition spd="slow" advTm="29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2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471</Words>
  <Application>Microsoft Office PowerPoint</Application>
  <PresentationFormat>On-screen Show (4:3)</PresentationFormat>
  <Paragraphs>76</Paragraphs>
  <Slides>7</Slides>
  <Notes>7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ACEs and what we do!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Highland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Mctaggart</dc:creator>
  <cp:lastModifiedBy>James Mctaggart</cp:lastModifiedBy>
  <cp:revision>2</cp:revision>
  <dcterms:created xsi:type="dcterms:W3CDTF">2018-05-30T11:57:06Z</dcterms:created>
  <dcterms:modified xsi:type="dcterms:W3CDTF">2018-11-29T12:15:09Z</dcterms:modified>
</cp:coreProperties>
</file>